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sldIdLst>
    <p:sldId id="256" r:id="rId2"/>
    <p:sldId id="257" r:id="rId3"/>
    <p:sldId id="258" r:id="rId4"/>
    <p:sldId id="264" r:id="rId5"/>
    <p:sldId id="259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72" r:id="rId17"/>
    <p:sldId id="275" r:id="rId18"/>
    <p:sldId id="273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581128"/>
            <a:ext cx="6553200" cy="792088"/>
          </a:xfrm>
        </p:spPr>
        <p:txBody>
          <a:bodyPr>
            <a:normAutofit/>
          </a:bodyPr>
          <a:lstStyle/>
          <a:p>
            <a:r>
              <a:rPr lang="uk-UA" dirty="0" smtClean="0"/>
              <a:t>«…тебе кличуть батько, товариші, вітчизна…»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4705" y="3356992"/>
            <a:ext cx="6629400" cy="1224136"/>
          </a:xfrm>
        </p:spPr>
        <p:txBody>
          <a:bodyPr>
            <a:noAutofit/>
          </a:bodyPr>
          <a:lstStyle/>
          <a:p>
            <a:r>
              <a:rPr lang="ru-RU" b="1" dirty="0" err="1" smtClean="0"/>
              <a:t>Порівняльна</a:t>
            </a:r>
            <a:r>
              <a:rPr lang="ru-RU" b="1" dirty="0" smtClean="0"/>
              <a:t> характеристика </a:t>
            </a:r>
            <a:r>
              <a:rPr lang="ru-RU" b="1" dirty="0" err="1" smtClean="0"/>
              <a:t>образів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Остапа і </a:t>
            </a:r>
            <a:r>
              <a:rPr lang="ru-RU" b="1" dirty="0" err="1" smtClean="0"/>
              <a:t>Андрія</a:t>
            </a:r>
            <a:r>
              <a:rPr lang="ru-RU" b="1" dirty="0" smtClean="0"/>
              <a:t> за </a:t>
            </a:r>
            <a:r>
              <a:rPr lang="ru-RU" b="1" dirty="0" err="1" smtClean="0"/>
              <a:t>повістю</a:t>
            </a:r>
            <a:r>
              <a:rPr lang="ru-RU" b="1" dirty="0" smtClean="0"/>
              <a:t> М. В. Гоголя «Тарас Бульба»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2273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Яким</a:t>
            </a:r>
            <a:r>
              <a:rPr lang="ru-RU" dirty="0" smtClean="0"/>
              <a:t> ми </a:t>
            </a:r>
            <a:r>
              <a:rPr lang="ru-RU" dirty="0" err="1" smtClean="0"/>
              <a:t>бачимо</a:t>
            </a:r>
            <a:r>
              <a:rPr lang="ru-RU" dirty="0" smtClean="0"/>
              <a:t> </a:t>
            </a:r>
            <a:r>
              <a:rPr lang="uk-UA" dirty="0" smtClean="0"/>
              <a:t>Остапа в бурсі?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«…в </a:t>
            </a:r>
            <a:r>
              <a:rPr lang="uk-UA" dirty="0" err="1" smtClean="0"/>
              <a:t>первый</a:t>
            </a:r>
            <a:r>
              <a:rPr lang="uk-UA" dirty="0" smtClean="0"/>
              <a:t> </a:t>
            </a:r>
            <a:r>
              <a:rPr lang="uk-UA" dirty="0" err="1" smtClean="0"/>
              <a:t>год</a:t>
            </a:r>
            <a:r>
              <a:rPr lang="uk-UA" dirty="0" smtClean="0"/>
              <a:t> </a:t>
            </a:r>
            <a:r>
              <a:rPr lang="uk-UA" dirty="0" err="1" smtClean="0"/>
              <a:t>еще</a:t>
            </a:r>
            <a:r>
              <a:rPr lang="uk-UA" dirty="0" smtClean="0"/>
              <a:t> </a:t>
            </a:r>
            <a:r>
              <a:rPr lang="uk-UA" dirty="0" err="1" smtClean="0"/>
              <a:t>бежал</a:t>
            </a:r>
            <a:r>
              <a:rPr lang="uk-UA" dirty="0" smtClean="0"/>
              <a:t>».</a:t>
            </a:r>
          </a:p>
          <a:p>
            <a:r>
              <a:rPr lang="uk-UA" dirty="0" smtClean="0"/>
              <a:t>«</a:t>
            </a:r>
            <a:r>
              <a:rPr lang="uk-UA" dirty="0" err="1" smtClean="0"/>
              <a:t>Четыре</a:t>
            </a:r>
            <a:r>
              <a:rPr lang="uk-UA" dirty="0" smtClean="0"/>
              <a:t> </a:t>
            </a:r>
            <a:r>
              <a:rPr lang="uk-UA" dirty="0" err="1" smtClean="0"/>
              <a:t>раза</a:t>
            </a:r>
            <a:r>
              <a:rPr lang="uk-UA" dirty="0" smtClean="0"/>
              <a:t> </a:t>
            </a:r>
            <a:r>
              <a:rPr lang="uk-UA" dirty="0" err="1" smtClean="0"/>
              <a:t>закапывал</a:t>
            </a:r>
            <a:r>
              <a:rPr lang="uk-UA" dirty="0" smtClean="0"/>
              <a:t> он </a:t>
            </a:r>
            <a:r>
              <a:rPr lang="uk-UA" dirty="0" err="1" smtClean="0"/>
              <a:t>свой</a:t>
            </a:r>
            <a:r>
              <a:rPr lang="uk-UA" dirty="0" smtClean="0"/>
              <a:t> </a:t>
            </a:r>
            <a:r>
              <a:rPr lang="uk-UA" dirty="0" err="1" smtClean="0"/>
              <a:t>букварь</a:t>
            </a:r>
            <a:r>
              <a:rPr lang="uk-UA" dirty="0" smtClean="0"/>
              <a:t> в землю…»</a:t>
            </a:r>
          </a:p>
          <a:p>
            <a:r>
              <a:rPr lang="uk-UA" dirty="0" smtClean="0"/>
              <a:t>«С </a:t>
            </a:r>
            <a:r>
              <a:rPr lang="uk-UA" dirty="0" err="1" smtClean="0"/>
              <a:t>этого</a:t>
            </a:r>
            <a:r>
              <a:rPr lang="uk-UA" dirty="0" smtClean="0"/>
              <a:t> </a:t>
            </a:r>
            <a:r>
              <a:rPr lang="uk-UA" dirty="0" err="1" smtClean="0"/>
              <a:t>времени</a:t>
            </a:r>
            <a:r>
              <a:rPr lang="uk-UA" dirty="0" smtClean="0"/>
              <a:t> Остап начал с </a:t>
            </a:r>
            <a:r>
              <a:rPr lang="uk-UA" dirty="0" err="1" smtClean="0"/>
              <a:t>необыкновенным</a:t>
            </a:r>
            <a:r>
              <a:rPr lang="uk-UA" dirty="0" smtClean="0"/>
              <a:t> </a:t>
            </a:r>
            <a:r>
              <a:rPr lang="uk-UA" dirty="0" err="1" smtClean="0"/>
              <a:t>старанием</a:t>
            </a:r>
            <a:r>
              <a:rPr lang="uk-UA" dirty="0" smtClean="0"/>
              <a:t> </a:t>
            </a:r>
            <a:r>
              <a:rPr lang="uk-UA" dirty="0" err="1" smtClean="0"/>
              <a:t>сидеть</a:t>
            </a:r>
            <a:r>
              <a:rPr lang="uk-UA" dirty="0" smtClean="0"/>
              <a:t> за скучною книгою и скоро </a:t>
            </a:r>
            <a:r>
              <a:rPr lang="uk-UA" dirty="0" err="1" smtClean="0"/>
              <a:t>стал</a:t>
            </a:r>
            <a:r>
              <a:rPr lang="uk-UA" dirty="0" smtClean="0"/>
              <a:t> наряду с </a:t>
            </a:r>
            <a:r>
              <a:rPr lang="uk-UA" dirty="0" err="1" smtClean="0"/>
              <a:t>лучшими</a:t>
            </a:r>
            <a:r>
              <a:rPr lang="uk-UA" dirty="0" smtClean="0"/>
              <a:t>».</a:t>
            </a:r>
          </a:p>
          <a:p>
            <a:r>
              <a:rPr lang="uk-UA" dirty="0" smtClean="0"/>
              <a:t>«…все </a:t>
            </a:r>
            <a:r>
              <a:rPr lang="uk-UA" dirty="0" err="1" smtClean="0"/>
              <a:t>это</a:t>
            </a:r>
            <a:r>
              <a:rPr lang="uk-UA" dirty="0" smtClean="0"/>
              <a:t> </a:t>
            </a:r>
            <a:r>
              <a:rPr lang="uk-UA" dirty="0" err="1" smtClean="0"/>
              <a:t>должно</a:t>
            </a:r>
            <a:r>
              <a:rPr lang="uk-UA" dirty="0" smtClean="0"/>
              <a:t> </a:t>
            </a:r>
            <a:r>
              <a:rPr lang="uk-UA" dirty="0" err="1" smtClean="0"/>
              <a:t>было</a:t>
            </a:r>
            <a:r>
              <a:rPr lang="uk-UA" dirty="0" smtClean="0"/>
              <a:t> </a:t>
            </a:r>
            <a:r>
              <a:rPr lang="uk-UA" dirty="0" err="1" smtClean="0"/>
              <a:t>как-то</a:t>
            </a:r>
            <a:r>
              <a:rPr lang="uk-UA" dirty="0" smtClean="0"/>
              <a:t> </a:t>
            </a:r>
            <a:r>
              <a:rPr lang="uk-UA" dirty="0" err="1" smtClean="0"/>
              <a:t>ожесточть</a:t>
            </a:r>
            <a:r>
              <a:rPr lang="uk-UA" dirty="0" smtClean="0"/>
              <a:t> характер и </a:t>
            </a:r>
            <a:r>
              <a:rPr lang="uk-UA" dirty="0" err="1" smtClean="0"/>
              <a:t>сообщить</a:t>
            </a:r>
            <a:r>
              <a:rPr lang="uk-UA" dirty="0" smtClean="0"/>
              <a:t> </a:t>
            </a:r>
            <a:r>
              <a:rPr lang="uk-UA" dirty="0" err="1" smtClean="0"/>
              <a:t>ему</a:t>
            </a:r>
            <a:r>
              <a:rPr lang="uk-UA" dirty="0" smtClean="0"/>
              <a:t> </a:t>
            </a:r>
            <a:r>
              <a:rPr lang="uk-UA" dirty="0" err="1" smtClean="0"/>
              <a:t>твердость</a:t>
            </a:r>
            <a:r>
              <a:rPr lang="uk-UA" dirty="0" smtClean="0"/>
              <a:t>…»</a:t>
            </a:r>
          </a:p>
          <a:p>
            <a:r>
              <a:rPr lang="uk-UA" dirty="0" smtClean="0"/>
              <a:t>«…</a:t>
            </a:r>
            <a:r>
              <a:rPr lang="uk-UA" dirty="0" err="1" smtClean="0"/>
              <a:t>никогда</a:t>
            </a:r>
            <a:r>
              <a:rPr lang="uk-UA" dirty="0" smtClean="0"/>
              <a:t>, </a:t>
            </a:r>
            <a:r>
              <a:rPr lang="uk-UA" dirty="0" err="1" smtClean="0"/>
              <a:t>ни</a:t>
            </a:r>
            <a:r>
              <a:rPr lang="uk-UA" dirty="0" smtClean="0"/>
              <a:t> в </a:t>
            </a:r>
            <a:r>
              <a:rPr lang="uk-UA" dirty="0" err="1" smtClean="0"/>
              <a:t>каком</a:t>
            </a:r>
            <a:r>
              <a:rPr lang="uk-UA" dirty="0" smtClean="0"/>
              <a:t> </a:t>
            </a:r>
            <a:r>
              <a:rPr lang="uk-UA" dirty="0" err="1" smtClean="0"/>
              <a:t>случае</a:t>
            </a:r>
            <a:r>
              <a:rPr lang="uk-UA" dirty="0" smtClean="0"/>
              <a:t>, не </a:t>
            </a:r>
            <a:r>
              <a:rPr lang="uk-UA" dirty="0" err="1" smtClean="0"/>
              <a:t>выдавал</a:t>
            </a:r>
            <a:r>
              <a:rPr lang="uk-UA" dirty="0" smtClean="0"/>
              <a:t> </a:t>
            </a:r>
            <a:r>
              <a:rPr lang="uk-UA" dirty="0" err="1" smtClean="0"/>
              <a:t>своих</a:t>
            </a:r>
            <a:r>
              <a:rPr lang="uk-UA" dirty="0" smtClean="0"/>
              <a:t> </a:t>
            </a:r>
            <a:r>
              <a:rPr lang="uk-UA" dirty="0" err="1" smtClean="0"/>
              <a:t>товарищей</a:t>
            </a:r>
            <a:r>
              <a:rPr lang="uk-UA" dirty="0" smtClean="0"/>
              <a:t>».</a:t>
            </a:r>
          </a:p>
          <a:p>
            <a:r>
              <a:rPr lang="uk-UA" dirty="0" smtClean="0"/>
              <a:t>«Он </a:t>
            </a:r>
            <a:r>
              <a:rPr lang="uk-UA" dirty="0" err="1" smtClean="0"/>
              <a:t>был</a:t>
            </a:r>
            <a:r>
              <a:rPr lang="uk-UA" dirty="0" smtClean="0"/>
              <a:t> </a:t>
            </a:r>
            <a:r>
              <a:rPr lang="uk-UA" dirty="0" err="1" smtClean="0"/>
              <a:t>прямодушен</a:t>
            </a:r>
            <a:r>
              <a:rPr lang="uk-UA" dirty="0" smtClean="0"/>
              <a:t> с </a:t>
            </a:r>
            <a:r>
              <a:rPr lang="uk-UA" dirty="0" err="1" smtClean="0"/>
              <a:t>равными</a:t>
            </a:r>
            <a:r>
              <a:rPr lang="uk-UA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160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Андрій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«…имел чувства несколько живее и как-то более развитые».</a:t>
            </a:r>
          </a:p>
          <a:p>
            <a:r>
              <a:rPr lang="ru-RU" dirty="0" smtClean="0"/>
              <a:t>«Он учился охотнее и без напряжения…»</a:t>
            </a:r>
          </a:p>
          <a:p>
            <a:r>
              <a:rPr lang="ru-RU" dirty="0" smtClean="0"/>
              <a:t>«Он был изобретательнее своего брата».</a:t>
            </a:r>
          </a:p>
          <a:p>
            <a:r>
              <a:rPr lang="ru-RU" dirty="0" smtClean="0"/>
              <a:t>«…с помощью изобретательного ума своего умел увертываться от наказания…»</a:t>
            </a:r>
          </a:p>
          <a:p>
            <a:r>
              <a:rPr lang="ru-RU" dirty="0" smtClean="0"/>
              <a:t>«Потребность любви вспыхнула в нем живо. Когда он перешел за восемнадцать лет».</a:t>
            </a:r>
          </a:p>
          <a:p>
            <a:r>
              <a:rPr lang="ru-RU" dirty="0" smtClean="0"/>
              <a:t>«…чаще бродил один где-нибудь в уединенном закоулке Киева…»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64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Остап і </a:t>
            </a:r>
            <a:r>
              <a:rPr lang="ru-RU" dirty="0" err="1" smtClean="0"/>
              <a:t>Андр</a:t>
            </a:r>
            <a:r>
              <a:rPr lang="uk-UA" dirty="0" err="1" smtClean="0"/>
              <a:t>ій</a:t>
            </a:r>
            <a:r>
              <a:rPr lang="uk-UA" dirty="0" smtClean="0"/>
              <a:t> на Січі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4400" dirty="0" smtClean="0"/>
              <a:t>Чи помітили братів на Запорожжі?</a:t>
            </a:r>
          </a:p>
          <a:p>
            <a:r>
              <a:rPr lang="uk-UA" sz="4400" dirty="0" smtClean="0"/>
              <a:t>Чим змогли вони вирізнитися серед інших?</a:t>
            </a:r>
          </a:p>
          <a:p>
            <a:r>
              <a:rPr lang="uk-UA" sz="4400" dirty="0" smtClean="0"/>
              <a:t>Як юнаки змінились?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82830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1800" dirty="0" smtClean="0"/>
              <a:t>«</a:t>
            </a:r>
            <a:r>
              <a:rPr lang="uk-UA" sz="1800" dirty="0" err="1" smtClean="0"/>
              <a:t>Ни</a:t>
            </a:r>
            <a:r>
              <a:rPr lang="uk-UA" sz="1800" dirty="0" smtClean="0"/>
              <a:t> разу не </a:t>
            </a:r>
            <a:r>
              <a:rPr lang="uk-UA" sz="1800" dirty="0" err="1" smtClean="0"/>
              <a:t>растерявшись</a:t>
            </a:r>
            <a:r>
              <a:rPr lang="uk-UA" sz="1800" dirty="0" smtClean="0"/>
              <a:t> и не </a:t>
            </a:r>
            <a:r>
              <a:rPr lang="uk-UA" sz="1800" dirty="0" err="1" smtClean="0"/>
              <a:t>смутившись..он</a:t>
            </a:r>
            <a:r>
              <a:rPr lang="uk-UA" sz="1800" dirty="0" smtClean="0"/>
              <a:t> в один </a:t>
            </a:r>
            <a:r>
              <a:rPr lang="uk-UA" sz="1800" dirty="0" err="1" smtClean="0"/>
              <a:t>миг</a:t>
            </a:r>
            <a:r>
              <a:rPr lang="uk-UA" sz="1800" dirty="0" smtClean="0"/>
              <a:t> </a:t>
            </a:r>
            <a:r>
              <a:rPr lang="uk-UA" sz="1800" dirty="0" err="1" smtClean="0"/>
              <a:t>мог</a:t>
            </a:r>
            <a:r>
              <a:rPr lang="uk-UA" sz="1800" dirty="0" smtClean="0"/>
              <a:t> </a:t>
            </a:r>
            <a:r>
              <a:rPr lang="uk-UA" sz="1800" dirty="0" err="1" smtClean="0"/>
              <a:t>вымерять</a:t>
            </a:r>
            <a:r>
              <a:rPr lang="uk-UA" sz="1800" dirty="0" smtClean="0"/>
              <a:t> всю </a:t>
            </a:r>
            <a:r>
              <a:rPr lang="uk-UA" sz="1800" dirty="0" err="1" smtClean="0"/>
              <a:t>опасность</a:t>
            </a:r>
            <a:r>
              <a:rPr lang="uk-UA" sz="1800" dirty="0" smtClean="0"/>
              <a:t>…тут же </a:t>
            </a:r>
            <a:r>
              <a:rPr lang="uk-UA" sz="1800" dirty="0" err="1" smtClean="0"/>
              <a:t>мог</a:t>
            </a:r>
            <a:r>
              <a:rPr lang="uk-UA" sz="1800" dirty="0" smtClean="0"/>
              <a:t> найти </a:t>
            </a:r>
            <a:r>
              <a:rPr lang="uk-UA" sz="1800" dirty="0" err="1" smtClean="0"/>
              <a:t>средство</a:t>
            </a:r>
            <a:r>
              <a:rPr lang="uk-UA" sz="1800" dirty="0" smtClean="0"/>
              <a:t> </a:t>
            </a:r>
            <a:r>
              <a:rPr lang="uk-UA" sz="1800" dirty="0" err="1" smtClean="0"/>
              <a:t>как</a:t>
            </a:r>
            <a:r>
              <a:rPr lang="uk-UA" sz="1800" dirty="0" smtClean="0"/>
              <a:t> уклониться от </a:t>
            </a:r>
            <a:r>
              <a:rPr lang="uk-UA" sz="1800" dirty="0" err="1" smtClean="0"/>
              <a:t>нее</a:t>
            </a:r>
            <a:r>
              <a:rPr lang="uk-UA" sz="1800" dirty="0" smtClean="0"/>
              <a:t>…</a:t>
            </a:r>
            <a:r>
              <a:rPr lang="uk-UA" sz="1800" dirty="0" err="1" smtClean="0"/>
              <a:t>чтобы</a:t>
            </a:r>
            <a:r>
              <a:rPr lang="uk-UA" sz="1800" dirty="0" smtClean="0"/>
              <a:t> потом </a:t>
            </a:r>
            <a:r>
              <a:rPr lang="uk-UA" sz="1800" dirty="0" err="1" smtClean="0"/>
              <a:t>верней</a:t>
            </a:r>
            <a:r>
              <a:rPr lang="uk-UA" sz="1800" dirty="0" smtClean="0"/>
              <a:t> </a:t>
            </a:r>
            <a:r>
              <a:rPr lang="uk-UA" sz="1800" dirty="0" err="1" smtClean="0"/>
              <a:t>преодолеть</a:t>
            </a:r>
            <a:r>
              <a:rPr lang="uk-UA" sz="1800" dirty="0" smtClean="0"/>
              <a:t> </a:t>
            </a:r>
            <a:r>
              <a:rPr lang="uk-UA" sz="1800" dirty="0" err="1" smtClean="0"/>
              <a:t>ее</a:t>
            </a:r>
            <a:r>
              <a:rPr lang="uk-UA" sz="1800" dirty="0" smtClean="0"/>
              <a:t>».</a:t>
            </a:r>
          </a:p>
          <a:p>
            <a:r>
              <a:rPr lang="uk-UA" sz="1800" dirty="0" smtClean="0"/>
              <a:t>«Он не </a:t>
            </a:r>
            <a:r>
              <a:rPr lang="uk-UA" sz="1800" dirty="0" err="1" smtClean="0"/>
              <a:t>знал</a:t>
            </a:r>
            <a:r>
              <a:rPr lang="uk-UA" sz="1800" dirty="0" smtClean="0"/>
              <a:t>, </a:t>
            </a:r>
            <a:r>
              <a:rPr lang="uk-UA" sz="1800" dirty="0" err="1" smtClean="0"/>
              <a:t>что</a:t>
            </a:r>
            <a:r>
              <a:rPr lang="uk-UA" sz="1800" dirty="0" smtClean="0"/>
              <a:t> </a:t>
            </a:r>
            <a:r>
              <a:rPr lang="uk-UA" sz="1800" dirty="0" err="1" smtClean="0"/>
              <a:t>такое</a:t>
            </a:r>
            <a:r>
              <a:rPr lang="uk-UA" sz="1800" dirty="0" smtClean="0"/>
              <a:t> </a:t>
            </a:r>
            <a:r>
              <a:rPr lang="uk-UA" sz="1800" dirty="0" err="1" smtClean="0"/>
              <a:t>значит</a:t>
            </a:r>
            <a:r>
              <a:rPr lang="uk-UA" sz="1800" dirty="0" smtClean="0"/>
              <a:t> </a:t>
            </a:r>
            <a:r>
              <a:rPr lang="uk-UA" sz="1800" dirty="0" err="1" smtClean="0"/>
              <a:t>обдумывать</a:t>
            </a:r>
            <a:r>
              <a:rPr lang="uk-UA" sz="1800" dirty="0" smtClean="0"/>
              <a:t>, </a:t>
            </a:r>
            <a:r>
              <a:rPr lang="uk-UA" sz="1800" dirty="0" err="1" smtClean="0"/>
              <a:t>или</a:t>
            </a:r>
            <a:r>
              <a:rPr lang="uk-UA" sz="1800" dirty="0" smtClean="0"/>
              <a:t> </a:t>
            </a:r>
            <a:r>
              <a:rPr lang="uk-UA" sz="1800" dirty="0" err="1" smtClean="0"/>
              <a:t>рассчитывать</a:t>
            </a:r>
            <a:r>
              <a:rPr lang="uk-UA" sz="1800" dirty="0" smtClean="0"/>
              <a:t>, </a:t>
            </a:r>
            <a:r>
              <a:rPr lang="uk-UA" sz="1800" dirty="0" err="1" smtClean="0"/>
              <a:t>или</a:t>
            </a:r>
            <a:r>
              <a:rPr lang="uk-UA" sz="1800" dirty="0" smtClean="0"/>
              <a:t> </a:t>
            </a:r>
            <a:r>
              <a:rPr lang="uk-UA" sz="1800" dirty="0" err="1" smtClean="0"/>
              <a:t>измерять</a:t>
            </a:r>
            <a:r>
              <a:rPr lang="uk-UA" sz="1800" dirty="0" smtClean="0"/>
              <a:t> </a:t>
            </a:r>
            <a:r>
              <a:rPr lang="uk-UA" sz="1800" dirty="0" err="1" smtClean="0"/>
              <a:t>заранее</a:t>
            </a:r>
            <a:r>
              <a:rPr lang="uk-UA" sz="1800" dirty="0" smtClean="0"/>
              <a:t> </a:t>
            </a:r>
            <a:r>
              <a:rPr lang="uk-UA" sz="1800" dirty="0" err="1" smtClean="0"/>
              <a:t>свои</a:t>
            </a:r>
            <a:r>
              <a:rPr lang="uk-UA" sz="1800" dirty="0" smtClean="0"/>
              <a:t> и </a:t>
            </a:r>
            <a:r>
              <a:rPr lang="uk-UA" sz="1800" dirty="0" err="1" smtClean="0"/>
              <a:t>чужие</a:t>
            </a:r>
            <a:r>
              <a:rPr lang="uk-UA" sz="1800" dirty="0" smtClean="0"/>
              <a:t> </a:t>
            </a:r>
            <a:r>
              <a:rPr lang="uk-UA" sz="1800" dirty="0" err="1" smtClean="0"/>
              <a:t>силы</a:t>
            </a:r>
            <a:r>
              <a:rPr lang="uk-UA" sz="1800" dirty="0" smtClean="0"/>
              <a:t>».</a:t>
            </a:r>
          </a:p>
          <a:p>
            <a:r>
              <a:rPr lang="uk-UA" sz="1800" dirty="0" smtClean="0"/>
              <a:t>«</a:t>
            </a:r>
            <a:r>
              <a:rPr lang="uk-UA" sz="1800" dirty="0" err="1" smtClean="0"/>
              <a:t>Бешеную</a:t>
            </a:r>
            <a:r>
              <a:rPr lang="uk-UA" sz="1800" dirty="0" smtClean="0"/>
              <a:t> </a:t>
            </a:r>
            <a:r>
              <a:rPr lang="uk-UA" sz="1800" dirty="0" err="1" smtClean="0"/>
              <a:t>негу</a:t>
            </a:r>
            <a:r>
              <a:rPr lang="uk-UA" sz="1800" dirty="0" smtClean="0"/>
              <a:t> и </a:t>
            </a:r>
            <a:r>
              <a:rPr lang="uk-UA" sz="1800" dirty="0" err="1" smtClean="0"/>
              <a:t>упоение</a:t>
            </a:r>
            <a:r>
              <a:rPr lang="uk-UA" sz="1800" dirty="0" smtClean="0"/>
              <a:t> он </a:t>
            </a:r>
            <a:r>
              <a:rPr lang="uk-UA" sz="1800" dirty="0" err="1" smtClean="0"/>
              <a:t>видел</a:t>
            </a:r>
            <a:r>
              <a:rPr lang="uk-UA" sz="1800" dirty="0" smtClean="0"/>
              <a:t> в </a:t>
            </a:r>
            <a:r>
              <a:rPr lang="uk-UA" sz="1800" dirty="0" err="1" smtClean="0"/>
              <a:t>битве</a:t>
            </a:r>
            <a:r>
              <a:rPr lang="uk-UA" sz="1800" dirty="0" smtClean="0"/>
              <a:t>».</a:t>
            </a:r>
          </a:p>
          <a:p>
            <a:r>
              <a:rPr lang="uk-UA" sz="1800" dirty="0" smtClean="0"/>
              <a:t>«Уже </a:t>
            </a:r>
            <a:r>
              <a:rPr lang="uk-UA" sz="1800" dirty="0" err="1" smtClean="0"/>
              <a:t>испытанной</a:t>
            </a:r>
            <a:r>
              <a:rPr lang="uk-UA" sz="1800" dirty="0" smtClean="0"/>
              <a:t> </a:t>
            </a:r>
            <a:r>
              <a:rPr lang="uk-UA" sz="1800" dirty="0" err="1" smtClean="0"/>
              <a:t>уверенностью</a:t>
            </a:r>
            <a:r>
              <a:rPr lang="uk-UA" sz="1800" dirty="0" smtClean="0"/>
              <a:t> стали </a:t>
            </a:r>
            <a:r>
              <a:rPr lang="uk-UA" sz="1800" dirty="0" err="1" smtClean="0"/>
              <a:t>теперь</a:t>
            </a:r>
            <a:r>
              <a:rPr lang="uk-UA" sz="1800" dirty="0" smtClean="0"/>
              <a:t> означаться </a:t>
            </a:r>
            <a:r>
              <a:rPr lang="uk-UA" sz="1800" dirty="0" err="1" smtClean="0"/>
              <a:t>его</a:t>
            </a:r>
            <a:r>
              <a:rPr lang="uk-UA" sz="1800" dirty="0" smtClean="0"/>
              <a:t> </a:t>
            </a:r>
            <a:r>
              <a:rPr lang="uk-UA" sz="1800" dirty="0" err="1" smtClean="0"/>
              <a:t>движения</a:t>
            </a:r>
            <a:r>
              <a:rPr lang="uk-UA" sz="1800" dirty="0" smtClean="0"/>
              <a:t>, и в них не могли не </a:t>
            </a:r>
            <a:r>
              <a:rPr lang="uk-UA" sz="1800" dirty="0" err="1" smtClean="0"/>
              <a:t>быть</a:t>
            </a:r>
            <a:r>
              <a:rPr lang="uk-UA" sz="1800" dirty="0" smtClean="0"/>
              <a:t> </a:t>
            </a:r>
            <a:r>
              <a:rPr lang="uk-UA" sz="1800" dirty="0" err="1" smtClean="0"/>
              <a:t>заметны</a:t>
            </a:r>
            <a:r>
              <a:rPr lang="uk-UA" sz="1800" dirty="0" smtClean="0"/>
              <a:t> </a:t>
            </a:r>
            <a:r>
              <a:rPr lang="uk-UA" sz="1800" dirty="0" err="1" smtClean="0"/>
              <a:t>наклонности</a:t>
            </a:r>
            <a:r>
              <a:rPr lang="uk-UA" sz="1800" dirty="0" smtClean="0"/>
              <a:t> </a:t>
            </a:r>
            <a:r>
              <a:rPr lang="uk-UA" sz="1800" dirty="0" err="1" smtClean="0"/>
              <a:t>будущего</a:t>
            </a:r>
            <a:r>
              <a:rPr lang="uk-UA" sz="1800" dirty="0" smtClean="0"/>
              <a:t> вождя».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Оцініть поведінку </a:t>
            </a:r>
            <a:r>
              <a:rPr lang="uk-UA" sz="2400" dirty="0"/>
              <a:t>О</a:t>
            </a:r>
            <a:r>
              <a:rPr lang="uk-UA" sz="2400" dirty="0" smtClean="0"/>
              <a:t>стапа та Андрія в бою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Брати в бою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321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Шлях </a:t>
            </a:r>
            <a:r>
              <a:rPr lang="ru-RU" dirty="0" err="1" smtClean="0"/>
              <a:t>Андр</a:t>
            </a:r>
            <a:r>
              <a:rPr lang="uk-UA" dirty="0" err="1" smtClean="0"/>
              <a:t>ія</a:t>
            </a:r>
            <a:r>
              <a:rPr lang="uk-UA" dirty="0" smtClean="0"/>
              <a:t> до зради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331" y="1752600"/>
            <a:ext cx="5501337" cy="4373563"/>
          </a:xfrm>
        </p:spPr>
      </p:pic>
    </p:spTree>
    <p:extLst>
      <p:ext uri="{BB962C8B-B14F-4D97-AF65-F5344CB8AC3E}">
        <p14:creationId xmlns:p14="http://schemas.microsoft.com/office/powerpoint/2010/main" val="33071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Як поводив себе </a:t>
            </a:r>
            <a:r>
              <a:rPr lang="ru-RU" dirty="0" err="1" smtClean="0"/>
              <a:t>Андр</a:t>
            </a:r>
            <a:r>
              <a:rPr lang="uk-UA" dirty="0" err="1" smtClean="0"/>
              <a:t>ій</a:t>
            </a:r>
            <a:r>
              <a:rPr lang="uk-UA" dirty="0" smtClean="0"/>
              <a:t> перед лицем смерті?  (кінець ІХ розділ)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 чим порівнює автор поведінку Андрія перед батьком? Чи можна вчинок Андрія назвати зрілим, виходячи з цього порівняння?</a:t>
            </a:r>
          </a:p>
          <a:p>
            <a:r>
              <a:rPr lang="uk-UA" dirty="0" smtClean="0"/>
              <a:t>Чи намагався герой протестувати проти своєрідного суду батька? Чи намагався втікати? Чому?</a:t>
            </a:r>
          </a:p>
          <a:p>
            <a:r>
              <a:rPr lang="uk-UA" dirty="0" smtClean="0"/>
              <a:t>Зачитайте, як змінився герой зовні.</a:t>
            </a:r>
          </a:p>
          <a:p>
            <a:r>
              <a:rPr lang="uk-UA" dirty="0" smtClean="0"/>
              <a:t>Що сказав Тарас перед мертвим Андрієм?</a:t>
            </a:r>
          </a:p>
          <a:p>
            <a:r>
              <a:rPr lang="uk-UA" dirty="0" smtClean="0"/>
              <a:t>Як відреагував на смерть брата Остап?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66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«И </a:t>
            </a:r>
            <a:r>
              <a:rPr lang="ru-RU" dirty="0" smtClean="0"/>
              <a:t>погиб </a:t>
            </a:r>
            <a:r>
              <a:rPr lang="ru-RU" dirty="0" err="1" smtClean="0"/>
              <a:t>козак</a:t>
            </a:r>
            <a:r>
              <a:rPr lang="ru-RU" dirty="0" smtClean="0"/>
              <a:t>! Пропал для всего </a:t>
            </a:r>
            <a:r>
              <a:rPr lang="ru-RU" dirty="0" err="1" smtClean="0"/>
              <a:t>козацкого</a:t>
            </a:r>
            <a:r>
              <a:rPr lang="ru-RU" dirty="0" smtClean="0"/>
              <a:t> рыцарства!»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84784"/>
            <a:ext cx="6552728" cy="5241726"/>
          </a:xfrm>
        </p:spPr>
      </p:pic>
    </p:spTree>
    <p:extLst>
      <p:ext uri="{BB962C8B-B14F-4D97-AF65-F5344CB8AC3E}">
        <p14:creationId xmlns:p14="http://schemas.microsoft.com/office/powerpoint/2010/main" val="27266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«</a:t>
            </a:r>
            <a:r>
              <a:rPr lang="uk-UA" dirty="0" err="1" smtClean="0"/>
              <a:t>Как</a:t>
            </a:r>
            <a:r>
              <a:rPr lang="uk-UA" dirty="0" smtClean="0"/>
              <a:t> </a:t>
            </a:r>
            <a:r>
              <a:rPr lang="uk-UA" dirty="0" err="1" smtClean="0"/>
              <a:t>плавающий</a:t>
            </a:r>
            <a:r>
              <a:rPr lang="uk-UA" dirty="0" smtClean="0"/>
              <a:t> в </a:t>
            </a:r>
            <a:r>
              <a:rPr lang="uk-UA" dirty="0" err="1" smtClean="0"/>
              <a:t>небе</a:t>
            </a:r>
            <a:r>
              <a:rPr lang="uk-UA" dirty="0" smtClean="0"/>
              <a:t> </a:t>
            </a:r>
            <a:r>
              <a:rPr lang="uk-UA" dirty="0" err="1" smtClean="0"/>
              <a:t>ястреб</a:t>
            </a:r>
            <a:r>
              <a:rPr lang="uk-UA" dirty="0" smtClean="0"/>
              <a:t>…так Тарасов с</a:t>
            </a:r>
            <a:r>
              <a:rPr lang="ru-RU" dirty="0" err="1" smtClean="0"/>
              <a:t>ын</a:t>
            </a:r>
            <a:r>
              <a:rPr lang="ru-RU" dirty="0" smtClean="0"/>
              <a:t>, Остап, налетел вдруг на хорунжего…»</a:t>
            </a:r>
          </a:p>
          <a:p>
            <a:r>
              <a:rPr lang="ru-RU" dirty="0" smtClean="0"/>
              <a:t>«Лучше не можно поставить в куренные, как </a:t>
            </a:r>
            <a:r>
              <a:rPr lang="ru-RU" dirty="0"/>
              <a:t>Б</a:t>
            </a:r>
            <a:r>
              <a:rPr lang="ru-RU" dirty="0" smtClean="0"/>
              <a:t>ульбенка </a:t>
            </a:r>
            <a:r>
              <a:rPr lang="ru-RU" dirty="0"/>
              <a:t>О</a:t>
            </a:r>
            <a:r>
              <a:rPr lang="ru-RU" dirty="0" smtClean="0"/>
              <a:t>стапа».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ШЛЯХ СЛАВНОГО ЛИЦАРЯ</a:t>
            </a:r>
          </a:p>
          <a:p>
            <a:endParaRPr lang="ru-RU" dirty="0"/>
          </a:p>
          <a:p>
            <a:r>
              <a:rPr lang="ru-RU" dirty="0" smtClean="0"/>
              <a:t> - Як </a:t>
            </a:r>
            <a:r>
              <a:rPr lang="ru-RU" dirty="0" err="1" smtClean="0"/>
              <a:t>загинув</a:t>
            </a:r>
            <a:r>
              <a:rPr lang="ru-RU" dirty="0" smtClean="0"/>
              <a:t> </a:t>
            </a:r>
            <a:r>
              <a:rPr lang="ru-RU" dirty="0" err="1" smtClean="0"/>
              <a:t>уманський</a:t>
            </a:r>
            <a:r>
              <a:rPr lang="ru-RU" dirty="0" smtClean="0"/>
              <a:t> кур</a:t>
            </a:r>
            <a:r>
              <a:rPr lang="uk-UA" dirty="0" err="1" smtClean="0"/>
              <a:t>інний</a:t>
            </a:r>
            <a:r>
              <a:rPr lang="uk-UA" dirty="0" smtClean="0"/>
              <a:t> Бородатий?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Остап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39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Загибель</a:t>
            </a:r>
            <a:r>
              <a:rPr lang="ru-RU" dirty="0" smtClean="0"/>
              <a:t> </a:t>
            </a:r>
            <a:r>
              <a:rPr lang="ru-RU" dirty="0" err="1" smtClean="0"/>
              <a:t>остапа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628800"/>
            <a:ext cx="4824536" cy="5112568"/>
          </a:xfrm>
        </p:spPr>
      </p:pic>
    </p:spTree>
    <p:extLst>
      <p:ext uri="{BB962C8B-B14F-4D97-AF65-F5344CB8AC3E}">
        <p14:creationId xmlns:p14="http://schemas.microsoft.com/office/powerpoint/2010/main" val="306686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Добрий козак Остап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/>
              <a:t>Вірний товариш.</a:t>
            </a:r>
          </a:p>
          <a:p>
            <a:r>
              <a:rPr lang="uk-UA" dirty="0"/>
              <a:t>С</a:t>
            </a:r>
            <a:r>
              <a:rPr lang="uk-UA" dirty="0" smtClean="0"/>
              <a:t>ильна воля, може примусити себе.</a:t>
            </a:r>
          </a:p>
          <a:p>
            <a:endParaRPr lang="uk-UA" dirty="0" smtClean="0"/>
          </a:p>
          <a:p>
            <a:r>
              <a:rPr lang="uk-UA" dirty="0" smtClean="0"/>
              <a:t>Прекрасний воїн, у бою керується розумом.</a:t>
            </a:r>
          </a:p>
          <a:p>
            <a:r>
              <a:rPr lang="uk-UA" dirty="0" smtClean="0"/>
              <a:t>Мужня натура, не втрачає мужності навіть перед лицем смерті.</a:t>
            </a:r>
          </a:p>
          <a:p>
            <a:r>
              <a:rPr lang="uk-UA" dirty="0" smtClean="0"/>
              <a:t>Козацтво та батьківщина – найголовніше, не допускає думок про зраду.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Андрій – суперечлива особистість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uk-UA" sz="1800" dirty="0" smtClean="0"/>
              <a:t>Зрадник, здатен вбивати своїх.</a:t>
            </a:r>
          </a:p>
          <a:p>
            <a:r>
              <a:rPr lang="uk-UA" sz="1800" dirty="0" smtClean="0"/>
              <a:t>Вигадливий розум, здібності до навчання, хитрість.</a:t>
            </a:r>
          </a:p>
          <a:p>
            <a:r>
              <a:rPr lang="uk-UA" sz="1800" dirty="0" smtClean="0"/>
              <a:t>Бій для Андрія – прекрасна стихія.</a:t>
            </a:r>
          </a:p>
          <a:p>
            <a:r>
              <a:rPr lang="uk-UA" sz="1800" dirty="0" smtClean="0"/>
              <a:t>Піддається почуттям, вразлива натура.</a:t>
            </a:r>
          </a:p>
          <a:p>
            <a:r>
              <a:rPr lang="uk-UA" sz="1800" dirty="0" smtClean="0"/>
              <a:t>Намагається поставити під сумнів головні козацькі цінності.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82068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М. В. Гоголь</a:t>
            </a:r>
            <a:br>
              <a:rPr lang="uk-UA" dirty="0" smtClean="0"/>
            </a:br>
            <a:r>
              <a:rPr lang="uk-UA" dirty="0" smtClean="0"/>
              <a:t>Історична повість «Тарас бульба»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700808"/>
            <a:ext cx="4037594" cy="4772744"/>
          </a:xfrm>
        </p:spPr>
      </p:pic>
    </p:spTree>
    <p:extLst>
      <p:ext uri="{BB962C8B-B14F-4D97-AF65-F5344CB8AC3E}">
        <p14:creationId xmlns:p14="http://schemas.microsoft.com/office/powerpoint/2010/main" val="302436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Сенкан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/>
              <a:t>Сенкан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вірш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п’яти</a:t>
            </a:r>
            <a:r>
              <a:rPr lang="ru-RU" dirty="0"/>
              <a:t> </a:t>
            </a:r>
            <a:r>
              <a:rPr lang="ru-RU" dirty="0" err="1"/>
              <a:t>рядків</a:t>
            </a:r>
            <a:r>
              <a:rPr lang="ru-RU" dirty="0"/>
              <a:t>.</a:t>
            </a:r>
          </a:p>
          <a:p>
            <a:r>
              <a:rPr lang="ru-RU" dirty="0"/>
              <a:t>Слово ”</a:t>
            </a:r>
            <a:r>
              <a:rPr lang="ru-RU" dirty="0" err="1"/>
              <a:t>сенкан</a:t>
            </a:r>
            <a:r>
              <a:rPr lang="ru-RU" dirty="0"/>
              <a:t>” походить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французького</a:t>
            </a:r>
            <a:r>
              <a:rPr lang="ru-RU" dirty="0"/>
              <a:t> слова ”</a:t>
            </a:r>
            <a:r>
              <a:rPr lang="ru-RU" dirty="0" err="1"/>
              <a:t>п’ять</a:t>
            </a:r>
            <a:r>
              <a:rPr lang="ru-RU" dirty="0"/>
              <a:t>” і </a:t>
            </a:r>
            <a:r>
              <a:rPr lang="ru-RU" dirty="0" err="1"/>
              <a:t>позначає</a:t>
            </a:r>
            <a:r>
              <a:rPr lang="ru-RU" dirty="0"/>
              <a:t> </a:t>
            </a:r>
            <a:r>
              <a:rPr lang="ru-RU" dirty="0" err="1"/>
              <a:t>вірш</a:t>
            </a:r>
            <a:r>
              <a:rPr lang="ru-RU" dirty="0"/>
              <a:t> у </a:t>
            </a:r>
            <a:r>
              <a:rPr lang="ru-RU" dirty="0" err="1"/>
              <a:t>п’ять</a:t>
            </a:r>
            <a:r>
              <a:rPr lang="ru-RU" dirty="0"/>
              <a:t> </a:t>
            </a:r>
            <a:r>
              <a:rPr lang="ru-RU" dirty="0" err="1"/>
              <a:t>рядків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1. перший рядок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містити</a:t>
            </a:r>
            <a:r>
              <a:rPr lang="ru-RU" dirty="0"/>
              <a:t> слово, яке </a:t>
            </a:r>
            <a:r>
              <a:rPr lang="ru-RU" dirty="0" err="1"/>
              <a:t>позначає</a:t>
            </a:r>
            <a:r>
              <a:rPr lang="ru-RU" dirty="0"/>
              <a:t> тему (</a:t>
            </a:r>
            <a:r>
              <a:rPr lang="ru-RU" dirty="0" err="1"/>
              <a:t>звичайно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іменник</a:t>
            </a:r>
            <a:r>
              <a:rPr lang="ru-RU" dirty="0"/>
              <a:t>)</a:t>
            </a:r>
          </a:p>
          <a:p>
            <a:r>
              <a:rPr lang="ru-RU" dirty="0"/>
              <a:t>2. </a:t>
            </a:r>
            <a:r>
              <a:rPr lang="ru-RU" dirty="0" err="1"/>
              <a:t>Другий</a:t>
            </a:r>
            <a:r>
              <a:rPr lang="ru-RU" dirty="0"/>
              <a:t> рядок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опис</a:t>
            </a:r>
            <a:r>
              <a:rPr lang="ru-RU" dirty="0"/>
              <a:t> теми,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 (два </a:t>
            </a:r>
            <a:r>
              <a:rPr lang="ru-RU" dirty="0" err="1"/>
              <a:t>прикметника</a:t>
            </a:r>
            <a:r>
              <a:rPr lang="ru-RU" dirty="0"/>
              <a:t>)</a:t>
            </a:r>
          </a:p>
          <a:p>
            <a:r>
              <a:rPr lang="ru-RU" dirty="0"/>
              <a:t>3. </a:t>
            </a:r>
            <a:r>
              <a:rPr lang="ru-RU" dirty="0" err="1"/>
              <a:t>Третій</a:t>
            </a:r>
            <a:r>
              <a:rPr lang="ru-RU" dirty="0"/>
              <a:t> рядок </a:t>
            </a:r>
            <a:r>
              <a:rPr lang="ru-RU" dirty="0" err="1"/>
              <a:t>називає</a:t>
            </a:r>
            <a:r>
              <a:rPr lang="ru-RU" dirty="0"/>
              <a:t> </a:t>
            </a:r>
            <a:r>
              <a:rPr lang="ru-RU" dirty="0" err="1"/>
              <a:t>дію</a:t>
            </a:r>
            <a:r>
              <a:rPr lang="ru-RU" dirty="0"/>
              <a:t>, </a:t>
            </a:r>
            <a:r>
              <a:rPr lang="ru-RU" dirty="0" err="1"/>
              <a:t>пов’язану</a:t>
            </a:r>
            <a:r>
              <a:rPr lang="ru-RU" dirty="0"/>
              <a:t> з темою, і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 (</a:t>
            </a:r>
            <a:r>
              <a:rPr lang="ru-RU" dirty="0" err="1"/>
              <a:t>звичайно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дієслова</a:t>
            </a:r>
            <a:r>
              <a:rPr lang="ru-RU" dirty="0"/>
              <a:t>).</a:t>
            </a:r>
          </a:p>
          <a:p>
            <a:r>
              <a:rPr lang="ru-RU" dirty="0"/>
              <a:t>4. </a:t>
            </a:r>
            <a:r>
              <a:rPr lang="ru-RU" dirty="0" err="1"/>
              <a:t>Четвертий</a:t>
            </a:r>
            <a:r>
              <a:rPr lang="ru-RU" dirty="0"/>
              <a:t> рядок є фразою, яка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чотирьох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 і </a:t>
            </a:r>
            <a:r>
              <a:rPr lang="ru-RU" dirty="0" err="1"/>
              <a:t>висловлює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до теми, </a:t>
            </a:r>
            <a:r>
              <a:rPr lang="ru-RU" dirty="0" err="1"/>
              <a:t>почуття</a:t>
            </a:r>
            <a:r>
              <a:rPr lang="ru-RU" dirty="0"/>
              <a:t> з приводу </a:t>
            </a:r>
            <a:r>
              <a:rPr lang="ru-RU" dirty="0" err="1"/>
              <a:t>обговорюваного</a:t>
            </a:r>
            <a:r>
              <a:rPr lang="ru-RU" dirty="0"/>
              <a:t>.</a:t>
            </a:r>
          </a:p>
          <a:p>
            <a:r>
              <a:rPr lang="ru-RU" dirty="0"/>
              <a:t>5. </a:t>
            </a:r>
            <a:r>
              <a:rPr lang="ru-RU" dirty="0" err="1"/>
              <a:t>Останній</a:t>
            </a:r>
            <a:r>
              <a:rPr lang="ru-RU" dirty="0"/>
              <a:t> рядок </a:t>
            </a:r>
            <a:r>
              <a:rPr lang="ru-RU" dirty="0" err="1"/>
              <a:t>складається</a:t>
            </a:r>
            <a:r>
              <a:rPr lang="ru-RU" dirty="0"/>
              <a:t> з одного слова — </a:t>
            </a:r>
            <a:r>
              <a:rPr lang="ru-RU" dirty="0" err="1"/>
              <a:t>синоніма</a:t>
            </a:r>
            <a:r>
              <a:rPr lang="ru-RU" dirty="0"/>
              <a:t> до </a:t>
            </a:r>
            <a:r>
              <a:rPr lang="ru-RU" dirty="0" err="1"/>
              <a:t>першого</a:t>
            </a:r>
            <a:r>
              <a:rPr lang="ru-RU" dirty="0"/>
              <a:t> слова, в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висловлюється</a:t>
            </a:r>
            <a:r>
              <a:rPr lang="ru-RU" dirty="0"/>
              <a:t> </a:t>
            </a:r>
            <a:r>
              <a:rPr lang="ru-RU" dirty="0" err="1"/>
              <a:t>сутність</a:t>
            </a:r>
            <a:r>
              <a:rPr lang="ru-RU" dirty="0"/>
              <a:t> теми, </a:t>
            </a:r>
            <a:r>
              <a:rPr lang="ru-RU" dirty="0" err="1"/>
              <a:t>ніби</a:t>
            </a:r>
            <a:r>
              <a:rPr lang="ru-RU" dirty="0"/>
              <a:t> </a:t>
            </a:r>
            <a:r>
              <a:rPr lang="ru-RU" dirty="0" err="1"/>
              <a:t>робиться</a:t>
            </a:r>
            <a:r>
              <a:rPr lang="ru-RU" dirty="0"/>
              <a:t> </a:t>
            </a:r>
            <a:r>
              <a:rPr lang="ru-RU" dirty="0" err="1"/>
              <a:t>підсумок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033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Дати письмову відповідь на питання:</a:t>
            </a:r>
          </a:p>
          <a:p>
            <a:r>
              <a:rPr lang="uk-UA" dirty="0" smtClean="0"/>
              <a:t>«Чи однаково любив своїх синів Тарас? Чи міг інакше вчинити з Андрієм?» (6-8 речень)</a:t>
            </a:r>
          </a:p>
          <a:p>
            <a:r>
              <a:rPr lang="uk-UA" dirty="0" smtClean="0"/>
              <a:t>Скласти </a:t>
            </a:r>
            <a:r>
              <a:rPr lang="uk-UA" dirty="0" err="1" smtClean="0"/>
              <a:t>сенкан</a:t>
            </a:r>
            <a:r>
              <a:rPr lang="uk-UA" dirty="0" smtClean="0"/>
              <a:t> про одного з героїв повісті.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22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 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8365769" cy="4824536"/>
          </a:xfrm>
        </p:spPr>
      </p:pic>
    </p:spTree>
    <p:extLst>
      <p:ext uri="{BB962C8B-B14F-4D97-AF65-F5344CB8AC3E}">
        <p14:creationId xmlns:p14="http://schemas.microsoft.com/office/powerpoint/2010/main" val="398432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 уроку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Формувати уявлення про типові характери козацької доби.</a:t>
            </a:r>
          </a:p>
          <a:p>
            <a:r>
              <a:rPr lang="uk-UA" dirty="0" smtClean="0"/>
              <a:t>Розкрити етапи становлення особистості кожного героя.</a:t>
            </a:r>
          </a:p>
          <a:p>
            <a:r>
              <a:rPr lang="uk-UA" dirty="0" smtClean="0"/>
              <a:t>Навчитись порівнювати персонажі на основі вчинків та авторської характеристики.</a:t>
            </a:r>
          </a:p>
          <a:p>
            <a:r>
              <a:rPr lang="uk-UA" dirty="0" smtClean="0"/>
              <a:t>Удосконалювати вміння досліджувати художню деталь.</a:t>
            </a:r>
          </a:p>
          <a:p>
            <a:r>
              <a:rPr lang="uk-UA" dirty="0" smtClean="0"/>
              <a:t>Виховувати зацікавленість історією України, її героїчним минулим.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57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Ілля Рєпін «Запорожці пишуть листа турецькому султану»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04" y="1752600"/>
            <a:ext cx="7406192" cy="4373563"/>
          </a:xfrm>
        </p:spPr>
      </p:pic>
    </p:spTree>
    <p:extLst>
      <p:ext uri="{BB962C8B-B14F-4D97-AF65-F5344CB8AC3E}">
        <p14:creationId xmlns:p14="http://schemas.microsoft.com/office/powerpoint/2010/main" val="166172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Етапи порівняльної </a:t>
            </a:r>
            <a:r>
              <a:rPr lang="uk-UA" dirty="0" err="1" smtClean="0"/>
              <a:t>характеристки</a:t>
            </a:r>
            <a:r>
              <a:rPr lang="uk-UA" dirty="0" smtClean="0"/>
              <a:t> образів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" y="2576513"/>
            <a:ext cx="4038600" cy="26924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Враження від першого </a:t>
            </a:r>
            <a:r>
              <a:rPr lang="uk-UA" dirty="0" smtClean="0"/>
              <a:t>знайомства </a:t>
            </a:r>
            <a:r>
              <a:rPr lang="uk-UA" dirty="0" smtClean="0"/>
              <a:t>з синами Тараса Бульби.</a:t>
            </a:r>
          </a:p>
          <a:p>
            <a:r>
              <a:rPr lang="uk-UA" dirty="0" smtClean="0"/>
              <a:t>Брати під час навчання в бурсі.</a:t>
            </a:r>
          </a:p>
          <a:p>
            <a:r>
              <a:rPr lang="uk-UA" dirty="0" smtClean="0"/>
              <a:t>Остап і Андрій на Січі та в бою.</a:t>
            </a:r>
          </a:p>
          <a:p>
            <a:r>
              <a:rPr lang="uk-UA" dirty="0" smtClean="0"/>
              <a:t>Загибель героїв.</a:t>
            </a:r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24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Зустріч у рідному домі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8312199" cy="4797152"/>
          </a:xfrm>
        </p:spPr>
      </p:pic>
    </p:spTree>
    <p:extLst>
      <p:ext uri="{BB962C8B-B14F-4D97-AF65-F5344CB8AC3E}">
        <p14:creationId xmlns:p14="http://schemas.microsoft.com/office/powerpoint/2010/main" val="13862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Перша зустріч з героями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«</a:t>
            </a:r>
            <a:r>
              <a:rPr lang="ru-RU" dirty="0" smtClean="0"/>
              <a:t>Это были два дюжие молодца, еще смотревшие исподлобья, как недавно выпущенные семинариста. Крепкие, здоровые лица их были покрыты первым пухом волос…»</a:t>
            </a:r>
          </a:p>
          <a:p>
            <a:r>
              <a:rPr lang="ru-RU" dirty="0" smtClean="0"/>
              <a:t>«Сыны мои, сыны мои милые! Что будет с вами? Что ждет вас?»</a:t>
            </a:r>
          </a:p>
          <a:p>
            <a:r>
              <a:rPr lang="ru-RU" dirty="0" smtClean="0"/>
              <a:t>«Бурсаки вдруг преобразились: на них явились…шаровары шириною в Черное море… Их лица, еще мало загоревшие, казалось похорошели и побелели…»</a:t>
            </a:r>
          </a:p>
          <a:p>
            <a:r>
              <a:rPr lang="ru-RU" dirty="0" smtClean="0"/>
              <a:t>«Молодые </a:t>
            </a:r>
            <a:r>
              <a:rPr lang="ru-RU" dirty="0" err="1" smtClean="0"/>
              <a:t>козаки</a:t>
            </a:r>
            <a:r>
              <a:rPr lang="ru-RU" dirty="0" smtClean="0"/>
              <a:t> ехали смутно и удерживали слезы, боясь отца…»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86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6" b="5586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«Все три всадника ехали молчаливо»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«Прощайте и детство, и игры, и все, и все!»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07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6" b="10476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«Они были отданы по двенадцатому году в Киевскую академию…»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Роки навчання в бурсі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203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252</TotalTime>
  <Words>868</Words>
  <Application>Microsoft Office PowerPoint</Application>
  <PresentationFormat>Экран (4:3)</PresentationFormat>
  <Paragraphs>93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Аптека</vt:lpstr>
      <vt:lpstr>Порівняльна характеристика образів  Остапа і Андрія за повістю М. В. Гоголя «Тарас Бульба»</vt:lpstr>
      <vt:lpstr>М. В. Гоголь Історична повість «Тарас бульба»</vt:lpstr>
      <vt:lpstr>Мета уроку</vt:lpstr>
      <vt:lpstr>Ілля Рєпін «Запорожці пишуть листа турецькому султану»</vt:lpstr>
      <vt:lpstr>Етапи порівняльної характеристки образів</vt:lpstr>
      <vt:lpstr>Зустріч у рідному домі</vt:lpstr>
      <vt:lpstr>Перша зустріч з героями</vt:lpstr>
      <vt:lpstr>«Прощайте и детство, и игры, и все, и все!»</vt:lpstr>
      <vt:lpstr>Роки навчання в бурсі</vt:lpstr>
      <vt:lpstr>Яким ми бачимо Остапа в бурсі?</vt:lpstr>
      <vt:lpstr>Андрій </vt:lpstr>
      <vt:lpstr>Остап і Андрій на Січі</vt:lpstr>
      <vt:lpstr>Брати в бою</vt:lpstr>
      <vt:lpstr>Шлях Андрія до зради</vt:lpstr>
      <vt:lpstr>Як поводив себе Андрій перед лицем смерті?  (кінець ІХ розділ)</vt:lpstr>
      <vt:lpstr>«И погиб козак! Пропал для всего козацкого рыцарства!»</vt:lpstr>
      <vt:lpstr>Остап </vt:lpstr>
      <vt:lpstr>Загибель остапа</vt:lpstr>
      <vt:lpstr>Висновки</vt:lpstr>
      <vt:lpstr>Сенкан</vt:lpstr>
      <vt:lpstr>Домашнє завдання</vt:lpstr>
      <vt:lpstr>Дякую за увагу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Порівняльна характеристика образів Остапа і Андрія</dc:title>
  <dc:creator>Elena</dc:creator>
  <cp:lastModifiedBy>Freeman</cp:lastModifiedBy>
  <cp:revision>20</cp:revision>
  <dcterms:created xsi:type="dcterms:W3CDTF">2013-12-23T20:43:51Z</dcterms:created>
  <dcterms:modified xsi:type="dcterms:W3CDTF">2013-12-24T21:05:04Z</dcterms:modified>
</cp:coreProperties>
</file>