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62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737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29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" name="Freeform 30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</p:grpSp>
      <p:sp>
        <p:nvSpPr>
          <p:cNvPr id="7" name="Freeform 31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uk-UA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grpSp>
          <p:nvGrpSpPr>
            <p:cNvPr id="10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1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  <p:sp>
          <p:nvSpPr>
            <p:cNvPr id="11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9" name="Freeform 18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20" name="Freeform 19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21" name="Freeform 20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22" name="Freeform 21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23" name="Freeform 22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</p:grpSp>
      <p:sp>
        <p:nvSpPr>
          <p:cNvPr id="388119" name="Rectangle 2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8120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4" name="Rectangle 2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A2FE25-B32E-4CC0-9DA6-E6FE9BFC2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" name="Rectangle 27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A038F-934C-4736-A95A-E945F6D0E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321F5-A58F-4BC1-A003-07F6EE1AB3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9E679-A664-440B-8FEF-E414E40B1F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BB110-EDEC-4589-BB17-375304F86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E248A-BBA8-456A-B02F-40B377E9C4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D5B06-4961-4FE7-BCDD-900BB638C0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04CF4-86DC-464D-B09C-E68E32E7B0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8613E-CAA9-46F3-836F-AF44D314C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EC278-B942-4480-8779-49568C022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C2116-3D77-4212-903C-CCDCC7F489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7076" name="Freeform 4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387077" name="Freeform 5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</p:grpSp>
      <p:sp>
        <p:nvSpPr>
          <p:cNvPr id="387078" name="Freeform 6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uk-UA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87080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grpSp>
          <p:nvGrpSpPr>
            <p:cNvPr id="1042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8708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8708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8708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8708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  <p:sp>
            <p:nvSpPr>
              <p:cNvPr id="38708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/>
              </a:p>
            </p:txBody>
          </p:sp>
        </p:grpSp>
        <p:sp>
          <p:nvSpPr>
            <p:cNvPr id="387087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</p:grp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7089" name="Freeform 17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387090" name="Freeform 18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387091" name="Freeform 19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387092" name="Freeform 20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387093" name="Freeform 21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387094" name="Freeform 22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</p:grpSp>
      <p:sp>
        <p:nvSpPr>
          <p:cNvPr id="387095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7097" name="Rectangle 2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709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709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A6D476D4-E1B5-4A93-86AD-402C2D260F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on a quote: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Tell me and I forget. Teach me and I remember. Involve me and I learn.</a:t>
            </a:r>
            <a:endParaRPr lang="en-US" dirty="0" smtClean="0"/>
          </a:p>
          <a:p>
            <a:r>
              <a:rPr lang="en-US" i="1" dirty="0" smtClean="0"/>
              <a:t>Benjamin Franklin</a:t>
            </a:r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uk-UA" dirty="0"/>
          </a:p>
        </p:txBody>
      </p:sp>
      <p:pic>
        <p:nvPicPr>
          <p:cNvPr id="2050" name="Picture 2" descr="C:\Users\user\Desktop\17463838-abstract-word-cloud-for-alternative-school-with-related-tags-and-term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068" y="3000372"/>
            <a:ext cx="4714932" cy="36357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Complete the sentences with words:</a:t>
            </a:r>
            <a:br>
              <a:rPr lang="en-US" sz="2800" dirty="0" smtClean="0"/>
            </a:br>
            <a:r>
              <a:rPr lang="en-US" sz="2800" dirty="0" smtClean="0"/>
              <a:t>(assessment, boarding school, chess club, homework, library, rules, timetable, school trips)</a:t>
            </a:r>
            <a:endParaRPr lang="ru-RU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The school</a:t>
            </a:r>
            <a:r>
              <a:rPr lang="en-US" sz="2800" dirty="0" smtClean="0"/>
              <a:t>: location, number of students, _________or day school.</a:t>
            </a:r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Facilities</a:t>
            </a:r>
            <a:r>
              <a:rPr lang="en-US" sz="2800" dirty="0" smtClean="0"/>
              <a:t>: gymnasium, ________, swimming pool.</a:t>
            </a:r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Learning</a:t>
            </a:r>
            <a:r>
              <a:rPr lang="en-US" sz="2800" dirty="0" smtClean="0"/>
              <a:t>: _______ and subjects, _________, amount of _______, class size.</a:t>
            </a:r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After-school activities</a:t>
            </a:r>
            <a:r>
              <a:rPr lang="en-US" sz="2800" dirty="0" smtClean="0"/>
              <a:t>: choir, ________, drama club, __________. </a:t>
            </a:r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Discipline</a:t>
            </a:r>
            <a:r>
              <a:rPr lang="en-US" sz="2800" dirty="0" smtClean="0"/>
              <a:t>: _______ , punishment, uniform.</a:t>
            </a:r>
          </a:p>
          <a:p>
            <a:pPr eaLnBrk="1" hangingPunct="1"/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Listen and complete the table</a:t>
            </a:r>
            <a:endParaRPr lang="uk-UA" sz="28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495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Tx/>
              <a:buChar char="•"/>
              <a:tabLst/>
              <a:defRPr/>
            </a:pP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5" y="1285860"/>
          <a:ext cx="8429685" cy="364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9895"/>
                <a:gridCol w="2809895"/>
                <a:gridCol w="2809895"/>
              </a:tblGrid>
              <a:tr h="607223"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UK boarding school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 alternative school</a:t>
                      </a:r>
                      <a:endParaRPr lang="uk-UA" dirty="0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 and size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City, 700 students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Forest, 60 students</a:t>
                      </a:r>
                      <a:endParaRPr lang="uk-UA" dirty="0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en-US" dirty="0" smtClean="0"/>
                        <a:t>Facilities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en-US" dirty="0" smtClean="0"/>
                        <a:t>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en-US" dirty="0" smtClean="0"/>
                        <a:t>After-school activities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en-US" dirty="0" smtClean="0"/>
                        <a:t>Discipline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Listen and complete </a:t>
            </a:r>
            <a:br>
              <a:rPr lang="en-US" sz="2800" dirty="0" smtClean="0"/>
            </a:br>
            <a:r>
              <a:rPr lang="en-US" sz="2800" dirty="0" smtClean="0"/>
              <a:t>( I don’t agree, I don’t think so, Maybe, but, Not necessarily, Not really, You’ve got a point, but)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043510"/>
          </a:xfrm>
        </p:spPr>
        <p:txBody>
          <a:bodyPr/>
          <a:lstStyle/>
          <a:p>
            <a:r>
              <a:rPr lang="en-US" sz="2000" dirty="0" smtClean="0">
                <a:solidFill>
                  <a:schemeClr val="accent4">
                    <a:lumMod val="10000"/>
                  </a:schemeClr>
                </a:solidFill>
              </a:rPr>
              <a:t>Boy</a:t>
            </a:r>
            <a:r>
              <a:rPr lang="en-US" sz="2000" dirty="0" smtClean="0"/>
              <a:t>: I’d like to go to that alternative school. There’s no timetable and you don’t have to do lessons. It sounds great.</a:t>
            </a:r>
          </a:p>
          <a:p>
            <a:r>
              <a:rPr lang="en-US" sz="2000" dirty="0" smtClean="0">
                <a:solidFill>
                  <a:schemeClr val="accent4">
                    <a:lumMod val="10000"/>
                  </a:schemeClr>
                </a:solidFill>
              </a:rPr>
              <a:t>Girl</a:t>
            </a:r>
            <a:r>
              <a:rPr lang="en-US" sz="2000" dirty="0" smtClean="0"/>
              <a:t>: ______. I think it would be boring. And you’d fall </a:t>
            </a:r>
            <a:r>
              <a:rPr lang="en-US" sz="2000" dirty="0" smtClean="0"/>
              <a:t>behind </a:t>
            </a:r>
            <a:r>
              <a:rPr lang="en-US" sz="2000" dirty="0" smtClean="0"/>
              <a:t>with your studies. </a:t>
            </a:r>
          </a:p>
          <a:p>
            <a:r>
              <a:rPr lang="en-US" sz="2000" dirty="0" smtClean="0">
                <a:solidFill>
                  <a:schemeClr val="accent4">
                    <a:lumMod val="10000"/>
                  </a:schemeClr>
                </a:solidFill>
              </a:rPr>
              <a:t>Boy</a:t>
            </a:r>
            <a:r>
              <a:rPr lang="en-US" sz="2000" dirty="0" smtClean="0"/>
              <a:t>: _____. The girl studied engineering at university. She must have learned something at school! </a:t>
            </a:r>
          </a:p>
          <a:p>
            <a:r>
              <a:rPr lang="en-US" sz="2000" dirty="0" smtClean="0">
                <a:solidFill>
                  <a:schemeClr val="accent4">
                    <a:lumMod val="10000"/>
                  </a:schemeClr>
                </a:solidFill>
              </a:rPr>
              <a:t>Girl</a:t>
            </a:r>
            <a:r>
              <a:rPr lang="en-US" sz="2000" dirty="0" smtClean="0"/>
              <a:t>: ______. She probably learned things in her free time. Most students would just do nothing in a school like that.</a:t>
            </a:r>
          </a:p>
          <a:p>
            <a:r>
              <a:rPr lang="en-US" sz="2000" dirty="0" smtClean="0">
                <a:solidFill>
                  <a:schemeClr val="accent4">
                    <a:lumMod val="10000"/>
                  </a:schemeClr>
                </a:solidFill>
              </a:rPr>
              <a:t>Boy</a:t>
            </a:r>
            <a:r>
              <a:rPr lang="en-US" sz="2000" dirty="0" smtClean="0"/>
              <a:t>: ______.I would enjoy organizing my own timetable and doing what I want. Better than the traditional school. Having lessons on Saturdays must be awful.</a:t>
            </a:r>
          </a:p>
          <a:p>
            <a:r>
              <a:rPr lang="en-US" sz="2000" dirty="0" smtClean="0">
                <a:solidFill>
                  <a:schemeClr val="accent4">
                    <a:lumMod val="10000"/>
                  </a:schemeClr>
                </a:solidFill>
              </a:rPr>
              <a:t>Girl</a:t>
            </a:r>
            <a:r>
              <a:rPr lang="en-US" sz="2000" dirty="0" smtClean="0"/>
              <a:t>: ______ . I often catch up with my work at weekends anyway. And the boy had free time during the week.</a:t>
            </a:r>
          </a:p>
          <a:p>
            <a:r>
              <a:rPr lang="en-US" sz="2000" dirty="0" smtClean="0">
                <a:solidFill>
                  <a:schemeClr val="accent4">
                    <a:lumMod val="10000"/>
                  </a:schemeClr>
                </a:solidFill>
              </a:rPr>
              <a:t>Boy</a:t>
            </a:r>
            <a:r>
              <a:rPr lang="en-US" sz="2000" dirty="0" smtClean="0"/>
              <a:t>: _______  he could only go to school at certain times. He couldn’t do what he wanted.</a:t>
            </a:r>
            <a:endParaRPr lang="uk-UA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Think and write a for-and-against essay, cover the following issues using the expressions from previous slide: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which of the two schools would you prefer to go to ? Why?</a:t>
            </a:r>
          </a:p>
          <a:p>
            <a:r>
              <a:rPr lang="en-US" dirty="0" smtClean="0"/>
              <a:t>2. What are the advantages and disadvantages of the traditional schools?</a:t>
            </a:r>
          </a:p>
          <a:p>
            <a:r>
              <a:rPr lang="en-US" dirty="0" smtClean="0"/>
              <a:t>3. What are advantages and disadvantages of the alternative school?</a:t>
            </a: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1322</TotalTime>
  <Words>334</Words>
  <Application>Microsoft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Mountain Top</vt:lpstr>
      <vt:lpstr>Comment on a quote:</vt:lpstr>
      <vt:lpstr>Complete the sentences with words: (assessment, boarding school, chess club, homework, library, rules, timetable, school trips)</vt:lpstr>
      <vt:lpstr>Listen and complete the table</vt:lpstr>
      <vt:lpstr>Listen and complete  ( I don’t agree, I don’t think so, Maybe, but, Not necessarily, Not really, You’ve got a point, but)</vt:lpstr>
      <vt:lpstr>Think and write a for-and-against essay, cover the following issues using the expressions from previous slide: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Підсумкова контрольна робота з англійської мови  за 2 семестр 2014-2015 н.р. (аудіювання)</dc:title>
  <dc:creator>Admin</dc:creator>
  <cp:lastModifiedBy>user</cp:lastModifiedBy>
  <cp:revision>16</cp:revision>
  <cp:lastPrinted>1601-01-01T00:00:00Z</cp:lastPrinted>
  <dcterms:created xsi:type="dcterms:W3CDTF">2015-05-05T13:43:26Z</dcterms:created>
  <dcterms:modified xsi:type="dcterms:W3CDTF">2018-11-19T17:46:50Z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