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sldIdLst>
    <p:sldId id="256" r:id="rId2"/>
    <p:sldId id="257" r:id="rId3"/>
    <p:sldId id="258" r:id="rId4"/>
    <p:sldId id="259" r:id="rId5"/>
    <p:sldId id="260" r:id="rId6"/>
    <p:sldId id="261" r:id="rId7"/>
    <p:sldId id="269"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90" autoAdjust="0"/>
    <p:restoredTop sz="94660"/>
  </p:normalViewPr>
  <p:slideViewPr>
    <p:cSldViewPr>
      <p:cViewPr varScale="1">
        <p:scale>
          <a:sx n="111" d="100"/>
          <a:sy n="111" d="100"/>
        </p:scale>
        <p:origin x="-162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14.03.2017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14.03.2017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14.03.2017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14.03.2017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14.03.2017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14.03.2017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B4C71EC6-210F-42DE-9C53-41977AD35B3D}" type="datetimeFigureOut">
              <a:rPr lang="ru-RU" smtClean="0"/>
              <a:t>14.03.2017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14.03.2017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14.03.2017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ru-RU" smtClean="0"/>
              <a:t>Образец заголовка</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14.03.2017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ru-RU" smtClean="0"/>
              <a:t>Образец заголовка</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14.03.2017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B4C71EC6-210F-42DE-9C53-41977AD35B3D}" type="datetimeFigureOut">
              <a:rPr lang="ru-RU" smtClean="0"/>
              <a:t>14.03.2017</a:t>
            </a:fld>
            <a:endParaRPr lang="ru-RU"/>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ru-RU"/>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9B0651-EE4F-4900-A07F-96A6BFA9D0F0}" type="slidenum">
              <a:rPr lang="ru-RU" smtClean="0"/>
              <a:t>‹#›</a:t>
            </a:fld>
            <a:endParaRPr lang="ru-RU"/>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iming>
    <p:tnLst>
      <p:par>
        <p:cTn id="1" dur="indefinite" restart="never" nodeType="tmRoot"/>
      </p:par>
    </p:tnLst>
  </p:timing>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4400" dirty="0" smtClean="0"/>
              <a:t>Перекладацька</a:t>
            </a:r>
            <a:r>
              <a:rPr lang="uk-UA" dirty="0" smtClean="0"/>
              <a:t> </a:t>
            </a:r>
            <a:r>
              <a:rPr lang="uk-UA" sz="4400" dirty="0" smtClean="0"/>
              <a:t>діяльність</a:t>
            </a:r>
            <a:br>
              <a:rPr lang="uk-UA" sz="4400" dirty="0" smtClean="0"/>
            </a:br>
            <a:r>
              <a:rPr lang="uk-UA" dirty="0" smtClean="0"/>
              <a:t>Василя Стуса</a:t>
            </a:r>
            <a:endParaRPr lang="ru-RU" dirty="0"/>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0" y="548680"/>
            <a:ext cx="3456384" cy="3528391"/>
          </a:xfrm>
        </p:spPr>
      </p:pic>
      <p:sp>
        <p:nvSpPr>
          <p:cNvPr id="4" name="Текст 3"/>
          <p:cNvSpPr>
            <a:spLocks noGrp="1"/>
          </p:cNvSpPr>
          <p:nvPr>
            <p:ph type="body" sz="half" idx="2"/>
          </p:nvPr>
        </p:nvSpPr>
        <p:spPr>
          <a:xfrm>
            <a:off x="-1764704" y="457200"/>
            <a:ext cx="117727" cy="4114800"/>
          </a:xfrm>
        </p:spPr>
        <p:txBody>
          <a:bodyPr/>
          <a:lstStyle/>
          <a:p>
            <a:endParaRPr lang="ru-RU" dirty="0"/>
          </a:p>
        </p:txBody>
      </p:sp>
    </p:spTree>
    <p:extLst>
      <p:ext uri="{BB962C8B-B14F-4D97-AF65-F5344CB8AC3E}">
        <p14:creationId xmlns:p14="http://schemas.microsoft.com/office/powerpoint/2010/main" val="36105242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ВОЛЯ </a:t>
            </a:r>
            <a:endParaRPr lang="ru-RU" dirty="0"/>
          </a:p>
        </p:txBody>
      </p:sp>
      <p:sp>
        <p:nvSpPr>
          <p:cNvPr id="3" name="Текст 2"/>
          <p:cNvSpPr>
            <a:spLocks noGrp="1"/>
          </p:cNvSpPr>
          <p:nvPr>
            <p:ph type="body" idx="1"/>
          </p:nvPr>
        </p:nvSpPr>
        <p:spPr>
          <a:xfrm>
            <a:off x="758952" y="404664"/>
            <a:ext cx="3657600" cy="844698"/>
          </a:xfrm>
        </p:spPr>
        <p:txBody>
          <a:bodyPr/>
          <a:lstStyle/>
          <a:p>
            <a:endParaRPr lang="ru-RU" sz="2000" dirty="0" smtClean="0"/>
          </a:p>
          <a:p>
            <a:endParaRPr lang="ru-RU" sz="2000" dirty="0"/>
          </a:p>
          <a:p>
            <a:endParaRPr lang="ru-RU" sz="2000" dirty="0" smtClean="0"/>
          </a:p>
          <a:p>
            <a:endParaRPr lang="ru-RU" sz="2000" dirty="0"/>
          </a:p>
          <a:p>
            <a:endParaRPr lang="ru-RU" sz="2000" dirty="0" smtClean="0"/>
          </a:p>
          <a:p>
            <a:r>
              <a:rPr lang="uk-UA" dirty="0" smtClean="0"/>
              <a:t>Пантера      М. </a:t>
            </a:r>
            <a:r>
              <a:rPr lang="uk-UA" dirty="0"/>
              <a:t>Б</a:t>
            </a:r>
            <a:r>
              <a:rPr lang="uk-UA" dirty="0" smtClean="0"/>
              <a:t>ажан </a:t>
            </a:r>
            <a:endParaRPr lang="ru-RU" dirty="0"/>
          </a:p>
        </p:txBody>
      </p:sp>
      <p:sp>
        <p:nvSpPr>
          <p:cNvPr id="4" name="Объект 3"/>
          <p:cNvSpPr>
            <a:spLocks noGrp="1"/>
          </p:cNvSpPr>
          <p:nvPr>
            <p:ph sz="half" idx="2"/>
          </p:nvPr>
        </p:nvSpPr>
        <p:spPr/>
        <p:txBody>
          <a:bodyPr>
            <a:normAutofit/>
          </a:bodyPr>
          <a:lstStyle/>
          <a:p>
            <a:pPr marL="0" indent="0">
              <a:buNone/>
            </a:pPr>
            <a:r>
              <a:rPr lang="ru-RU" sz="1600" dirty="0" err="1" smtClean="0"/>
              <a:t>М'яка</a:t>
            </a:r>
            <a:r>
              <a:rPr lang="ru-RU" sz="1600" dirty="0" smtClean="0"/>
              <a:t> </a:t>
            </a:r>
            <a:r>
              <a:rPr lang="ru-RU" sz="1600" dirty="0"/>
              <a:t>хода, та, </a:t>
            </a:r>
            <a:r>
              <a:rPr lang="ru-RU" sz="1600" dirty="0" err="1"/>
              <a:t>сповнена</a:t>
            </a:r>
            <a:r>
              <a:rPr lang="ru-RU" sz="1600" dirty="0"/>
              <a:t> </a:t>
            </a:r>
            <a:r>
              <a:rPr lang="ru-RU" sz="1600" dirty="0" err="1"/>
              <a:t>снаги</a:t>
            </a:r>
            <a:r>
              <a:rPr lang="ru-RU" sz="1600" dirty="0"/>
              <a:t>, </a:t>
            </a:r>
            <a:endParaRPr lang="ru-RU" sz="1600" dirty="0" smtClean="0"/>
          </a:p>
          <a:p>
            <a:pPr marL="0" indent="0">
              <a:buNone/>
            </a:pPr>
            <a:endParaRPr lang="ru-RU" sz="1600" dirty="0"/>
          </a:p>
          <a:p>
            <a:pPr marL="0" indent="0">
              <a:buNone/>
            </a:pPr>
            <a:r>
              <a:rPr lang="ru-RU" sz="1600" dirty="0" smtClean="0"/>
              <a:t> Вона </a:t>
            </a:r>
            <a:r>
              <a:rPr lang="ru-RU" sz="1600" dirty="0" err="1"/>
              <a:t>кружляє</a:t>
            </a:r>
            <a:r>
              <a:rPr lang="ru-RU" sz="1600" dirty="0"/>
              <a:t> по </a:t>
            </a:r>
            <a:r>
              <a:rPr lang="ru-RU" sz="1600" dirty="0" err="1"/>
              <a:t>вузькому</a:t>
            </a:r>
            <a:r>
              <a:rPr lang="ru-RU" sz="1600" dirty="0"/>
              <a:t> </a:t>
            </a:r>
            <a:r>
              <a:rPr lang="ru-RU" sz="1600" dirty="0" err="1"/>
              <a:t>колі</a:t>
            </a:r>
            <a:r>
              <a:rPr lang="ru-RU" sz="1600" dirty="0" smtClean="0"/>
              <a:t>.</a:t>
            </a:r>
          </a:p>
          <a:p>
            <a:pPr marL="0" indent="0">
              <a:buNone/>
            </a:pPr>
            <a:r>
              <a:rPr lang="ru-RU" sz="1600" dirty="0" smtClean="0"/>
              <a:t> </a:t>
            </a:r>
            <a:endParaRPr lang="ru-RU" sz="1600" dirty="0"/>
          </a:p>
          <a:p>
            <a:pPr marL="0" indent="0">
              <a:buNone/>
            </a:pPr>
            <a:r>
              <a:rPr lang="ru-RU" sz="1600" dirty="0" smtClean="0"/>
              <a:t>  </a:t>
            </a:r>
            <a:r>
              <a:rPr lang="ru-RU" sz="1600" dirty="0" err="1" smtClean="0"/>
              <a:t>Це</a:t>
            </a:r>
            <a:r>
              <a:rPr lang="ru-RU" sz="1600" dirty="0" smtClean="0"/>
              <a:t> </a:t>
            </a:r>
            <a:r>
              <a:rPr lang="ru-RU" sz="1600" dirty="0"/>
              <a:t>- </a:t>
            </a:r>
            <a:r>
              <a:rPr lang="ru-RU" sz="1600" dirty="0" err="1"/>
              <a:t>наче</a:t>
            </a:r>
            <a:r>
              <a:rPr lang="ru-RU" sz="1600" dirty="0"/>
              <a:t> </a:t>
            </a:r>
            <a:r>
              <a:rPr lang="ru-RU" sz="1600" dirty="0" err="1"/>
              <a:t>танець</a:t>
            </a:r>
            <a:r>
              <a:rPr lang="ru-RU" sz="1600" dirty="0"/>
              <a:t> </a:t>
            </a:r>
            <a:r>
              <a:rPr lang="ru-RU" sz="1600" dirty="0" err="1"/>
              <a:t>сили</a:t>
            </a:r>
            <a:r>
              <a:rPr lang="ru-RU" sz="1600" dirty="0"/>
              <a:t> </a:t>
            </a:r>
            <a:r>
              <a:rPr lang="ru-RU" sz="1600" dirty="0" err="1" smtClean="0"/>
              <a:t>навкруги</a:t>
            </a:r>
            <a:endParaRPr lang="ru-RU" sz="1600" dirty="0" smtClean="0"/>
          </a:p>
          <a:p>
            <a:pPr marL="0" indent="0">
              <a:buNone/>
            </a:pPr>
            <a:r>
              <a:rPr lang="ru-RU" sz="1600" dirty="0" smtClean="0"/>
              <a:t> </a:t>
            </a:r>
            <a:endParaRPr lang="ru-RU" sz="1600" dirty="0"/>
          </a:p>
          <a:p>
            <a:pPr marL="0" indent="0">
              <a:buNone/>
            </a:pPr>
            <a:r>
              <a:rPr lang="ru-RU" sz="1600" dirty="0" smtClean="0"/>
              <a:t>  </a:t>
            </a:r>
            <a:r>
              <a:rPr lang="ru-RU" sz="1600" dirty="0" err="1" smtClean="0"/>
              <a:t>Могутньої</a:t>
            </a:r>
            <a:r>
              <a:rPr lang="ru-RU" sz="1600" dirty="0"/>
              <a:t>, </a:t>
            </a:r>
            <a:r>
              <a:rPr lang="ru-RU" sz="1600" dirty="0" err="1"/>
              <a:t>оглушеної</a:t>
            </a:r>
            <a:r>
              <a:rPr lang="ru-RU" sz="1600" dirty="0"/>
              <a:t> </a:t>
            </a:r>
            <a:r>
              <a:rPr lang="ru-RU" sz="1600" dirty="0" err="1"/>
              <a:t>волі</a:t>
            </a:r>
            <a:r>
              <a:rPr lang="ru-RU" sz="1600" dirty="0"/>
              <a:t>. </a:t>
            </a:r>
          </a:p>
          <a:p>
            <a:endParaRPr lang="ru-RU" dirty="0"/>
          </a:p>
        </p:txBody>
      </p:sp>
      <p:sp>
        <p:nvSpPr>
          <p:cNvPr id="5" name="Текст 4"/>
          <p:cNvSpPr>
            <a:spLocks noGrp="1"/>
          </p:cNvSpPr>
          <p:nvPr>
            <p:ph type="body" sz="quarter" idx="3"/>
          </p:nvPr>
        </p:nvSpPr>
        <p:spPr/>
        <p:txBody>
          <a:bodyPr/>
          <a:lstStyle/>
          <a:p>
            <a:r>
              <a:rPr lang="uk-UA" dirty="0" smtClean="0"/>
              <a:t>Барс                 В. Стус </a:t>
            </a:r>
            <a:endParaRPr lang="ru-RU" dirty="0"/>
          </a:p>
        </p:txBody>
      </p:sp>
      <p:sp>
        <p:nvSpPr>
          <p:cNvPr id="6" name="Объект 5"/>
          <p:cNvSpPr>
            <a:spLocks noGrp="1"/>
          </p:cNvSpPr>
          <p:nvPr>
            <p:ph sz="quarter" idx="4"/>
          </p:nvPr>
        </p:nvSpPr>
        <p:spPr/>
        <p:txBody>
          <a:bodyPr>
            <a:normAutofit/>
          </a:bodyPr>
          <a:lstStyle/>
          <a:p>
            <a:pPr marL="0" indent="0">
              <a:lnSpc>
                <a:spcPct val="115000"/>
              </a:lnSpc>
              <a:spcAft>
                <a:spcPts val="1000"/>
              </a:spcAft>
              <a:buNone/>
            </a:pPr>
            <a:r>
              <a:rPr lang="ru-RU" sz="1800" dirty="0">
                <a:latin typeface="Calibri"/>
                <a:ea typeface="Calibri"/>
                <a:cs typeface="Times New Roman"/>
              </a:rPr>
              <a:t>Легка </a:t>
            </a:r>
            <a:r>
              <a:rPr lang="ru-RU" sz="1800" dirty="0" err="1">
                <a:latin typeface="Calibri"/>
                <a:ea typeface="Calibri"/>
                <a:cs typeface="Times New Roman"/>
              </a:rPr>
              <a:t>його</a:t>
            </a:r>
            <a:r>
              <a:rPr lang="ru-RU" sz="1800" dirty="0">
                <a:latin typeface="Calibri"/>
                <a:ea typeface="Calibri"/>
                <a:cs typeface="Times New Roman"/>
              </a:rPr>
              <a:t> ступа, </a:t>
            </a:r>
            <a:r>
              <a:rPr lang="ru-RU" sz="1800" dirty="0" err="1">
                <a:latin typeface="Calibri"/>
                <a:ea typeface="Calibri"/>
                <a:cs typeface="Times New Roman"/>
              </a:rPr>
              <a:t>м'яка</a:t>
            </a:r>
            <a:r>
              <a:rPr lang="ru-RU" sz="1800" dirty="0">
                <a:latin typeface="Calibri"/>
                <a:ea typeface="Calibri"/>
                <a:cs typeface="Times New Roman"/>
              </a:rPr>
              <a:t> і </a:t>
            </a:r>
            <a:r>
              <a:rPr lang="ru-RU" sz="1800" dirty="0" err="1">
                <a:latin typeface="Calibri"/>
                <a:ea typeface="Calibri"/>
                <a:cs typeface="Times New Roman"/>
              </a:rPr>
              <a:t>пружна</a:t>
            </a:r>
            <a:r>
              <a:rPr lang="ru-RU" sz="1800" dirty="0" smtClean="0">
                <a:latin typeface="Calibri"/>
                <a:ea typeface="Calibri"/>
                <a:cs typeface="Times New Roman"/>
              </a:rPr>
              <a:t>,</a:t>
            </a:r>
          </a:p>
          <a:p>
            <a:pPr marL="0" indent="0">
              <a:lnSpc>
                <a:spcPct val="115000"/>
              </a:lnSpc>
              <a:spcAft>
                <a:spcPts val="1000"/>
              </a:spcAft>
              <a:buNone/>
            </a:pPr>
            <a:r>
              <a:rPr lang="ru-RU" sz="1800" dirty="0" err="1" smtClean="0">
                <a:latin typeface="Calibri"/>
                <a:ea typeface="Calibri"/>
                <a:cs typeface="Times New Roman"/>
              </a:rPr>
              <a:t>Затиснена</a:t>
            </a:r>
            <a:r>
              <a:rPr lang="ru-RU" sz="1800" dirty="0" smtClean="0">
                <a:latin typeface="Calibri"/>
                <a:ea typeface="Calibri"/>
                <a:cs typeface="Times New Roman"/>
              </a:rPr>
              <a:t> </a:t>
            </a:r>
            <a:r>
              <a:rPr lang="ru-RU" sz="1800" dirty="0">
                <a:latin typeface="Calibri"/>
                <a:ea typeface="Calibri"/>
                <a:cs typeface="Times New Roman"/>
              </a:rPr>
              <a:t>в </a:t>
            </a:r>
            <a:r>
              <a:rPr lang="ru-RU" sz="1800" dirty="0" err="1">
                <a:latin typeface="Calibri"/>
                <a:ea typeface="Calibri"/>
                <a:cs typeface="Times New Roman"/>
              </a:rPr>
              <a:t>малесенький</a:t>
            </a:r>
            <a:r>
              <a:rPr lang="ru-RU" sz="1800" dirty="0">
                <a:latin typeface="Calibri"/>
                <a:ea typeface="Calibri"/>
                <a:cs typeface="Times New Roman"/>
              </a:rPr>
              <a:t> обруч, </a:t>
            </a:r>
          </a:p>
          <a:p>
            <a:pPr marL="0" indent="0">
              <a:lnSpc>
                <a:spcPct val="115000"/>
              </a:lnSpc>
              <a:spcAft>
                <a:spcPts val="1000"/>
              </a:spcAft>
              <a:buNone/>
            </a:pPr>
            <a:r>
              <a:rPr lang="ru-RU" sz="1800" dirty="0" smtClean="0">
                <a:latin typeface="Calibri"/>
                <a:ea typeface="Calibri"/>
                <a:cs typeface="Times New Roman"/>
              </a:rPr>
              <a:t> </a:t>
            </a:r>
            <a:r>
              <a:rPr lang="ru-RU" sz="1800" dirty="0" err="1" smtClean="0">
                <a:latin typeface="Calibri"/>
                <a:ea typeface="Calibri"/>
                <a:cs typeface="Times New Roman"/>
              </a:rPr>
              <a:t>Мов</a:t>
            </a:r>
            <a:r>
              <a:rPr lang="ru-RU" sz="1800" dirty="0" smtClean="0">
                <a:latin typeface="Calibri"/>
                <a:ea typeface="Calibri"/>
                <a:cs typeface="Times New Roman"/>
              </a:rPr>
              <a:t> </a:t>
            </a:r>
            <a:r>
              <a:rPr lang="ru-RU" sz="1800" dirty="0" err="1">
                <a:latin typeface="Calibri"/>
                <a:ea typeface="Calibri"/>
                <a:cs typeface="Times New Roman"/>
              </a:rPr>
              <a:t>танець</a:t>
            </a:r>
            <a:r>
              <a:rPr lang="ru-RU" sz="1800" dirty="0">
                <a:latin typeface="Calibri"/>
                <a:ea typeface="Calibri"/>
                <a:cs typeface="Times New Roman"/>
              </a:rPr>
              <a:t> </a:t>
            </a:r>
            <a:r>
              <a:rPr lang="ru-RU" sz="1800" dirty="0" err="1">
                <a:latin typeface="Calibri"/>
                <a:ea typeface="Calibri"/>
                <a:cs typeface="Times New Roman"/>
              </a:rPr>
              <a:t>сили</a:t>
            </a:r>
            <a:r>
              <a:rPr lang="ru-RU" sz="1800" dirty="0">
                <a:latin typeface="Calibri"/>
                <a:ea typeface="Calibri"/>
                <a:cs typeface="Times New Roman"/>
              </a:rPr>
              <a:t>, </a:t>
            </a:r>
            <a:r>
              <a:rPr lang="ru-RU" sz="1800" dirty="0" err="1">
                <a:latin typeface="Calibri"/>
                <a:ea typeface="Calibri"/>
                <a:cs typeface="Times New Roman"/>
              </a:rPr>
              <a:t>зібганої</a:t>
            </a:r>
            <a:r>
              <a:rPr lang="ru-RU" sz="1800" dirty="0">
                <a:latin typeface="Calibri"/>
                <a:ea typeface="Calibri"/>
                <a:cs typeface="Times New Roman"/>
              </a:rPr>
              <a:t> кружно</a:t>
            </a:r>
          </a:p>
          <a:p>
            <a:pPr marL="0" indent="0">
              <a:lnSpc>
                <a:spcPct val="115000"/>
              </a:lnSpc>
              <a:spcAft>
                <a:spcPts val="1000"/>
              </a:spcAft>
              <a:buNone/>
            </a:pPr>
            <a:r>
              <a:rPr lang="ru-RU" sz="1800" dirty="0" smtClean="0">
                <a:latin typeface="Calibri"/>
                <a:ea typeface="Calibri"/>
                <a:cs typeface="Times New Roman"/>
              </a:rPr>
              <a:t>  </a:t>
            </a:r>
            <a:r>
              <a:rPr lang="ru-RU" sz="1800" dirty="0" err="1" smtClean="0">
                <a:latin typeface="Calibri"/>
                <a:ea typeface="Calibri"/>
                <a:cs typeface="Times New Roman"/>
              </a:rPr>
              <a:t>Довкола</a:t>
            </a:r>
            <a:r>
              <a:rPr lang="ru-RU" sz="1800" dirty="0" smtClean="0">
                <a:latin typeface="Calibri"/>
                <a:ea typeface="Calibri"/>
                <a:cs typeface="Times New Roman"/>
              </a:rPr>
              <a:t> </a:t>
            </a:r>
            <a:r>
              <a:rPr lang="ru-RU" sz="1800" dirty="0" err="1">
                <a:latin typeface="Calibri"/>
                <a:ea typeface="Calibri"/>
                <a:cs typeface="Times New Roman"/>
              </a:rPr>
              <a:t>волі</a:t>
            </a:r>
            <a:r>
              <a:rPr lang="ru-RU" sz="1800" dirty="0">
                <a:latin typeface="Calibri"/>
                <a:ea typeface="Calibri"/>
                <a:cs typeface="Times New Roman"/>
              </a:rPr>
              <a:t>, </a:t>
            </a:r>
            <a:r>
              <a:rPr lang="ru-RU" sz="1800" dirty="0" err="1">
                <a:latin typeface="Calibri"/>
                <a:ea typeface="Calibri"/>
                <a:cs typeface="Times New Roman"/>
              </a:rPr>
              <a:t>що</a:t>
            </a:r>
            <a:r>
              <a:rPr lang="ru-RU" sz="1800" dirty="0">
                <a:latin typeface="Calibri"/>
                <a:ea typeface="Calibri"/>
                <a:cs typeface="Times New Roman"/>
              </a:rPr>
              <a:t> </a:t>
            </a:r>
            <a:r>
              <a:rPr lang="ru-RU" sz="1800" dirty="0" err="1">
                <a:latin typeface="Calibri"/>
                <a:ea typeface="Calibri"/>
                <a:cs typeface="Times New Roman"/>
              </a:rPr>
              <a:t>крутіша</a:t>
            </a:r>
            <a:r>
              <a:rPr lang="ru-RU" sz="1800" dirty="0">
                <a:latin typeface="Calibri"/>
                <a:ea typeface="Calibri"/>
                <a:cs typeface="Times New Roman"/>
              </a:rPr>
              <a:t> круч.</a:t>
            </a:r>
            <a:endParaRPr lang="ru-RU" sz="1800" dirty="0">
              <a:effectLst/>
              <a:latin typeface="Calibri"/>
              <a:ea typeface="Calibri"/>
              <a:cs typeface="Times New Roman"/>
            </a:endParaRPr>
          </a:p>
        </p:txBody>
      </p:sp>
    </p:spTree>
    <p:extLst>
      <p:ext uri="{BB962C8B-B14F-4D97-AF65-F5344CB8AC3E}">
        <p14:creationId xmlns:p14="http://schemas.microsoft.com/office/powerpoint/2010/main" val="21942267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400" dirty="0" smtClean="0"/>
              <a:t>«Сонети до Орфея» </a:t>
            </a:r>
            <a:br>
              <a:rPr lang="uk-UA" sz="4400" dirty="0" smtClean="0"/>
            </a:br>
            <a:r>
              <a:rPr lang="uk-UA" sz="4400" dirty="0" err="1" smtClean="0"/>
              <a:t>Райнер</a:t>
            </a:r>
            <a:r>
              <a:rPr lang="uk-UA" sz="4400" dirty="0" smtClean="0"/>
              <a:t> Рільке</a:t>
            </a:r>
            <a:endParaRPr lang="ru-RU" sz="4400" dirty="0"/>
          </a:p>
        </p:txBody>
      </p:sp>
      <p:sp>
        <p:nvSpPr>
          <p:cNvPr id="3" name="Объект 2"/>
          <p:cNvSpPr>
            <a:spLocks noGrp="1"/>
          </p:cNvSpPr>
          <p:nvPr>
            <p:ph sz="half" idx="1"/>
          </p:nvPr>
        </p:nvSpPr>
        <p:spPr/>
        <p:txBody>
          <a:bodyPr>
            <a:normAutofit fontScale="47500" lnSpcReduction="20000"/>
          </a:bodyPr>
          <a:lstStyle/>
          <a:p>
            <a:r>
              <a:rPr lang="de-DE" b="1" dirty="0">
                <a:solidFill>
                  <a:srgbClr val="999999"/>
                </a:solidFill>
                <a:latin typeface="arial"/>
              </a:rPr>
              <a:t>Das XIX. Sonett</a:t>
            </a:r>
          </a:p>
          <a:p>
            <a:r>
              <a:rPr lang="de-DE" dirty="0">
                <a:solidFill>
                  <a:srgbClr val="FF0000"/>
                </a:solidFill>
                <a:latin typeface="arial"/>
              </a:rPr>
              <a:t>Wandelt sich rasch auch die Welt </a:t>
            </a:r>
            <a:br>
              <a:rPr lang="de-DE" dirty="0">
                <a:solidFill>
                  <a:srgbClr val="FF0000"/>
                </a:solidFill>
                <a:latin typeface="arial"/>
              </a:rPr>
            </a:br>
            <a:r>
              <a:rPr lang="de-DE" dirty="0">
                <a:solidFill>
                  <a:srgbClr val="FF0000"/>
                </a:solidFill>
                <a:latin typeface="arial"/>
              </a:rPr>
              <a:t>wie Wolkengestalten, </a:t>
            </a:r>
            <a:br>
              <a:rPr lang="de-DE" dirty="0">
                <a:solidFill>
                  <a:srgbClr val="FF0000"/>
                </a:solidFill>
                <a:latin typeface="arial"/>
              </a:rPr>
            </a:br>
            <a:r>
              <a:rPr lang="de-DE" dirty="0">
                <a:solidFill>
                  <a:srgbClr val="FF0000"/>
                </a:solidFill>
                <a:latin typeface="arial"/>
              </a:rPr>
              <a:t>alles Vollendete fällt </a:t>
            </a:r>
            <a:br>
              <a:rPr lang="de-DE" dirty="0">
                <a:solidFill>
                  <a:srgbClr val="FF0000"/>
                </a:solidFill>
                <a:latin typeface="arial"/>
              </a:rPr>
            </a:br>
            <a:r>
              <a:rPr lang="de-DE" dirty="0">
                <a:solidFill>
                  <a:srgbClr val="FF0000"/>
                </a:solidFill>
                <a:latin typeface="arial"/>
              </a:rPr>
              <a:t>heim zum Uralten. </a:t>
            </a:r>
            <a:br>
              <a:rPr lang="de-DE" dirty="0">
                <a:solidFill>
                  <a:srgbClr val="FF0000"/>
                </a:solidFill>
                <a:latin typeface="arial"/>
              </a:rPr>
            </a:br>
            <a:r>
              <a:rPr lang="de-DE" dirty="0">
                <a:solidFill>
                  <a:srgbClr val="FF0000"/>
                </a:solidFill>
                <a:latin typeface="arial"/>
              </a:rPr>
              <a:t/>
            </a:r>
            <a:br>
              <a:rPr lang="de-DE" dirty="0">
                <a:solidFill>
                  <a:srgbClr val="FF0000"/>
                </a:solidFill>
                <a:latin typeface="arial"/>
              </a:rPr>
            </a:br>
            <a:r>
              <a:rPr lang="de-DE" dirty="0">
                <a:solidFill>
                  <a:srgbClr val="FF0000"/>
                </a:solidFill>
                <a:latin typeface="arial"/>
              </a:rPr>
              <a:t>Über dem Wandel und Gang, </a:t>
            </a:r>
            <a:br>
              <a:rPr lang="de-DE" dirty="0">
                <a:solidFill>
                  <a:srgbClr val="FF0000"/>
                </a:solidFill>
                <a:latin typeface="arial"/>
              </a:rPr>
            </a:br>
            <a:r>
              <a:rPr lang="de-DE" dirty="0">
                <a:solidFill>
                  <a:srgbClr val="FF0000"/>
                </a:solidFill>
                <a:latin typeface="arial"/>
              </a:rPr>
              <a:t>weiter und freier, </a:t>
            </a:r>
            <a:br>
              <a:rPr lang="de-DE" dirty="0">
                <a:solidFill>
                  <a:srgbClr val="FF0000"/>
                </a:solidFill>
                <a:latin typeface="arial"/>
              </a:rPr>
            </a:br>
            <a:r>
              <a:rPr lang="de-DE" dirty="0">
                <a:solidFill>
                  <a:srgbClr val="FF0000"/>
                </a:solidFill>
                <a:latin typeface="arial"/>
              </a:rPr>
              <a:t>währt noch dein Vor-Gesang, </a:t>
            </a:r>
            <a:br>
              <a:rPr lang="de-DE" dirty="0">
                <a:solidFill>
                  <a:srgbClr val="FF0000"/>
                </a:solidFill>
                <a:latin typeface="arial"/>
              </a:rPr>
            </a:br>
            <a:r>
              <a:rPr lang="de-DE" u="sng" dirty="0">
                <a:solidFill>
                  <a:srgbClr val="FF0000"/>
                </a:solidFill>
                <a:latin typeface="arial"/>
              </a:rPr>
              <a:t>Gott mit der Leier</a:t>
            </a:r>
            <a:r>
              <a:rPr lang="de-DE" dirty="0">
                <a:solidFill>
                  <a:srgbClr val="FF0000"/>
                </a:solidFill>
                <a:latin typeface="arial"/>
              </a:rPr>
              <a:t>. </a:t>
            </a:r>
            <a:br>
              <a:rPr lang="de-DE" dirty="0">
                <a:solidFill>
                  <a:srgbClr val="FF0000"/>
                </a:solidFill>
                <a:latin typeface="arial"/>
              </a:rPr>
            </a:br>
            <a:r>
              <a:rPr lang="de-DE" dirty="0">
                <a:solidFill>
                  <a:srgbClr val="FF0000"/>
                </a:solidFill>
                <a:latin typeface="arial"/>
              </a:rPr>
              <a:t/>
            </a:r>
            <a:br>
              <a:rPr lang="de-DE" dirty="0">
                <a:solidFill>
                  <a:srgbClr val="FF0000"/>
                </a:solidFill>
                <a:latin typeface="arial"/>
              </a:rPr>
            </a:br>
            <a:r>
              <a:rPr lang="de-DE" dirty="0">
                <a:solidFill>
                  <a:srgbClr val="FF0000"/>
                </a:solidFill>
                <a:latin typeface="arial"/>
              </a:rPr>
              <a:t>Nicht sind die Leiden erkannt, </a:t>
            </a:r>
            <a:br>
              <a:rPr lang="de-DE" dirty="0">
                <a:solidFill>
                  <a:srgbClr val="FF0000"/>
                </a:solidFill>
                <a:latin typeface="arial"/>
              </a:rPr>
            </a:br>
            <a:r>
              <a:rPr lang="de-DE" dirty="0">
                <a:solidFill>
                  <a:srgbClr val="FF0000"/>
                </a:solidFill>
                <a:latin typeface="arial"/>
              </a:rPr>
              <a:t>nicht ist die Liebe gelernt, </a:t>
            </a:r>
            <a:br>
              <a:rPr lang="de-DE" dirty="0">
                <a:solidFill>
                  <a:srgbClr val="FF0000"/>
                </a:solidFill>
                <a:latin typeface="arial"/>
              </a:rPr>
            </a:br>
            <a:r>
              <a:rPr lang="de-DE" dirty="0">
                <a:solidFill>
                  <a:srgbClr val="FF0000"/>
                </a:solidFill>
                <a:latin typeface="arial"/>
              </a:rPr>
              <a:t>und was im Tod uns entfernt, </a:t>
            </a:r>
            <a:br>
              <a:rPr lang="de-DE" dirty="0">
                <a:solidFill>
                  <a:srgbClr val="FF0000"/>
                </a:solidFill>
                <a:latin typeface="arial"/>
              </a:rPr>
            </a:br>
            <a:r>
              <a:rPr lang="de-DE" dirty="0">
                <a:solidFill>
                  <a:srgbClr val="FF0000"/>
                </a:solidFill>
                <a:latin typeface="arial"/>
              </a:rPr>
              <a:t/>
            </a:r>
            <a:br>
              <a:rPr lang="de-DE" dirty="0">
                <a:solidFill>
                  <a:srgbClr val="FF0000"/>
                </a:solidFill>
                <a:latin typeface="arial"/>
              </a:rPr>
            </a:br>
            <a:r>
              <a:rPr lang="de-DE" dirty="0">
                <a:solidFill>
                  <a:srgbClr val="FF0000"/>
                </a:solidFill>
                <a:latin typeface="arial"/>
              </a:rPr>
              <a:t>ist nicht entschleiert. </a:t>
            </a:r>
            <a:br>
              <a:rPr lang="de-DE" dirty="0">
                <a:solidFill>
                  <a:srgbClr val="FF0000"/>
                </a:solidFill>
                <a:latin typeface="arial"/>
              </a:rPr>
            </a:br>
            <a:r>
              <a:rPr lang="de-DE" dirty="0">
                <a:solidFill>
                  <a:srgbClr val="FF0000"/>
                </a:solidFill>
                <a:latin typeface="arial"/>
              </a:rPr>
              <a:t>Einzig das Lied überm Land </a:t>
            </a:r>
            <a:br>
              <a:rPr lang="de-DE" dirty="0">
                <a:solidFill>
                  <a:srgbClr val="FF0000"/>
                </a:solidFill>
                <a:latin typeface="arial"/>
              </a:rPr>
            </a:br>
            <a:r>
              <a:rPr lang="de-DE" dirty="0">
                <a:solidFill>
                  <a:srgbClr val="FF0000"/>
                </a:solidFill>
                <a:latin typeface="arial"/>
              </a:rPr>
              <a:t>heiligt und feiert. </a:t>
            </a:r>
            <a:br>
              <a:rPr lang="de-DE" dirty="0">
                <a:solidFill>
                  <a:srgbClr val="FF0000"/>
                </a:solidFill>
                <a:latin typeface="arial"/>
              </a:rPr>
            </a:br>
            <a:endParaRPr lang="de-DE" b="0" i="0" dirty="0">
              <a:solidFill>
                <a:srgbClr val="FF0000"/>
              </a:solidFill>
              <a:effectLst/>
              <a:latin typeface="arial"/>
            </a:endParaRPr>
          </a:p>
        </p:txBody>
      </p:sp>
      <p:sp>
        <p:nvSpPr>
          <p:cNvPr id="4" name="Объект 3"/>
          <p:cNvSpPr>
            <a:spLocks noGrp="1"/>
          </p:cNvSpPr>
          <p:nvPr>
            <p:ph sz="half" idx="2"/>
          </p:nvPr>
        </p:nvSpPr>
        <p:spPr/>
        <p:txBody>
          <a:bodyPr>
            <a:normAutofit fontScale="47500" lnSpcReduction="20000"/>
          </a:bodyPr>
          <a:lstStyle/>
          <a:p>
            <a:r>
              <a:rPr lang="uk-UA" b="1" dirty="0" smtClean="0"/>
              <a:t>Р. Рільке Сонет №19 Переклад В. Стуса </a:t>
            </a:r>
            <a:endParaRPr lang="ru-RU" b="1" dirty="0" smtClean="0"/>
          </a:p>
          <a:p>
            <a:r>
              <a:rPr lang="ru-RU" dirty="0" err="1" smtClean="0"/>
              <a:t>Плинний</a:t>
            </a:r>
            <a:r>
              <a:rPr lang="ru-RU" dirty="0"/>
              <a:t>, як </a:t>
            </a:r>
            <a:r>
              <a:rPr lang="ru-RU" dirty="0" err="1"/>
              <a:t>хмара</a:t>
            </a:r>
            <a:r>
              <a:rPr lang="ru-RU" dirty="0"/>
              <a:t>, </a:t>
            </a:r>
            <a:r>
              <a:rPr lang="ru-RU" dirty="0" err="1"/>
              <a:t>струмить</a:t>
            </a:r>
            <a:endParaRPr lang="ru-RU" dirty="0"/>
          </a:p>
          <a:p>
            <a:r>
              <a:rPr lang="ru-RU" dirty="0" err="1"/>
              <a:t>світ</a:t>
            </a:r>
            <a:r>
              <a:rPr lang="ru-RU" dirty="0"/>
              <a:t> </a:t>
            </a:r>
            <a:r>
              <a:rPr lang="ru-RU" dirty="0" err="1"/>
              <a:t>безугавне</a:t>
            </a:r>
            <a:r>
              <a:rPr lang="ru-RU" dirty="0"/>
              <a:t>.</a:t>
            </a:r>
          </a:p>
          <a:p>
            <a:r>
              <a:rPr lang="ru-RU" dirty="0"/>
              <a:t>Все </a:t>
            </a:r>
            <a:r>
              <a:rPr lang="ru-RU" dirty="0" err="1"/>
              <a:t>досконале</a:t>
            </a:r>
            <a:r>
              <a:rPr lang="ru-RU" dirty="0"/>
              <a:t> за </a:t>
            </a:r>
            <a:r>
              <a:rPr lang="ru-RU" dirty="0" err="1"/>
              <a:t>мить</a:t>
            </a:r>
            <a:endParaRPr lang="ru-RU" dirty="0"/>
          </a:p>
          <a:p>
            <a:r>
              <a:rPr lang="ru-RU" dirty="0" err="1"/>
              <a:t>кане</a:t>
            </a:r>
            <a:r>
              <a:rPr lang="ru-RU" dirty="0"/>
              <a:t> в </a:t>
            </a:r>
            <a:r>
              <a:rPr lang="ru-RU" dirty="0" err="1"/>
              <a:t>прадавнє</a:t>
            </a:r>
            <a:r>
              <a:rPr lang="ru-RU" dirty="0"/>
              <a:t>.</a:t>
            </a:r>
          </a:p>
          <a:p>
            <a:endParaRPr lang="ru-RU" dirty="0"/>
          </a:p>
          <a:p>
            <a:r>
              <a:rPr lang="ru-RU" dirty="0" err="1"/>
              <a:t>Це</a:t>
            </a:r>
            <a:r>
              <a:rPr lang="ru-RU" dirty="0"/>
              <a:t> </a:t>
            </a:r>
            <a:r>
              <a:rPr lang="ru-RU" dirty="0" err="1"/>
              <a:t>миготіння</a:t>
            </a:r>
            <a:r>
              <a:rPr lang="ru-RU" dirty="0"/>
              <a:t> </a:t>
            </a:r>
            <a:r>
              <a:rPr lang="ru-RU" dirty="0" err="1"/>
              <a:t>віків</a:t>
            </a:r>
            <a:endParaRPr lang="ru-RU" dirty="0"/>
          </a:p>
          <a:p>
            <a:r>
              <a:rPr lang="ru-RU" dirty="0" err="1"/>
              <a:t>стримати</a:t>
            </a:r>
            <a:r>
              <a:rPr lang="ru-RU" dirty="0"/>
              <a:t> </a:t>
            </a:r>
            <a:r>
              <a:rPr lang="ru-RU" dirty="0" err="1"/>
              <a:t>може</a:t>
            </a:r>
            <a:endParaRPr lang="ru-RU" dirty="0"/>
          </a:p>
          <a:p>
            <a:r>
              <a:rPr lang="ru-RU" dirty="0" err="1"/>
              <a:t>лиш</a:t>
            </a:r>
            <a:r>
              <a:rPr lang="ru-RU" dirty="0"/>
              <a:t> </a:t>
            </a:r>
            <a:r>
              <a:rPr lang="ru-RU" dirty="0" err="1"/>
              <a:t>первозданний</a:t>
            </a:r>
            <a:r>
              <a:rPr lang="ru-RU" dirty="0"/>
              <a:t> </a:t>
            </a:r>
            <a:r>
              <a:rPr lang="ru-RU" dirty="0" err="1"/>
              <a:t>твій</a:t>
            </a:r>
            <a:r>
              <a:rPr lang="ru-RU" dirty="0"/>
              <a:t> </a:t>
            </a:r>
            <a:r>
              <a:rPr lang="ru-RU" dirty="0" err="1"/>
              <a:t>спів</a:t>
            </a:r>
            <a:r>
              <a:rPr lang="ru-RU" dirty="0"/>
              <a:t>,</a:t>
            </a:r>
          </a:p>
          <a:p>
            <a:r>
              <a:rPr lang="ru-RU" b="1" dirty="0" err="1"/>
              <a:t>гомін</a:t>
            </a:r>
            <a:r>
              <a:rPr lang="ru-RU" b="1" dirty="0"/>
              <a:t> </a:t>
            </a:r>
            <a:r>
              <a:rPr lang="ru-RU" b="1" dirty="0" err="1"/>
              <a:t>твій</a:t>
            </a:r>
            <a:r>
              <a:rPr lang="ru-RU" b="1" dirty="0"/>
              <a:t>, Боже</a:t>
            </a:r>
          </a:p>
          <a:p>
            <a:endParaRPr lang="ru-RU" dirty="0"/>
          </a:p>
          <a:p>
            <a:r>
              <a:rPr lang="ru-RU" dirty="0"/>
              <a:t>Щ</a:t>
            </a:r>
            <a:r>
              <a:rPr lang="en-US" dirty="0"/>
              <a:t>o </a:t>
            </a:r>
            <a:r>
              <a:rPr lang="ru-RU" dirty="0"/>
              <a:t>то </a:t>
            </a:r>
            <a:r>
              <a:rPr lang="ru-RU" dirty="0" err="1"/>
              <a:t>біда</a:t>
            </a:r>
            <a:r>
              <a:rPr lang="ru-RU" dirty="0"/>
              <a:t>? — </a:t>
            </a:r>
            <a:r>
              <a:rPr lang="ru-RU" dirty="0" err="1"/>
              <a:t>таїна</a:t>
            </a:r>
            <a:r>
              <a:rPr lang="ru-RU" dirty="0"/>
              <a:t>.</a:t>
            </a:r>
          </a:p>
          <a:p>
            <a:r>
              <a:rPr lang="ru-RU" dirty="0"/>
              <a:t>Щ</a:t>
            </a:r>
            <a:r>
              <a:rPr lang="en-US" dirty="0"/>
              <a:t>o </a:t>
            </a:r>
            <a:r>
              <a:rPr lang="ru-RU" dirty="0"/>
              <a:t>то </a:t>
            </a:r>
            <a:r>
              <a:rPr lang="ru-RU" dirty="0" err="1"/>
              <a:t>любов</a:t>
            </a:r>
            <a:r>
              <a:rPr lang="ru-RU" dirty="0"/>
              <a:t>? — не </a:t>
            </a:r>
            <a:r>
              <a:rPr lang="ru-RU" dirty="0" err="1"/>
              <a:t>збагнуть</a:t>
            </a:r>
            <a:r>
              <a:rPr lang="ru-RU" dirty="0"/>
              <a:t>.</a:t>
            </a:r>
          </a:p>
          <a:p>
            <a:r>
              <a:rPr lang="ru-RU" dirty="0" err="1"/>
              <a:t>Смерті</a:t>
            </a:r>
            <a:r>
              <a:rPr lang="ru-RU" dirty="0"/>
              <a:t> </a:t>
            </a:r>
            <a:r>
              <a:rPr lang="ru-RU" dirty="0" err="1"/>
              <a:t>приховану</a:t>
            </a:r>
            <a:r>
              <a:rPr lang="ru-RU" dirty="0"/>
              <a:t> суть</a:t>
            </a:r>
          </a:p>
          <a:p>
            <a:endParaRPr lang="ru-RU" dirty="0"/>
          </a:p>
          <a:p>
            <a:r>
              <a:rPr lang="ru-RU" dirty="0" err="1"/>
              <a:t>годі</a:t>
            </a:r>
            <a:r>
              <a:rPr lang="ru-RU" dirty="0"/>
              <a:t> й </a:t>
            </a:r>
            <a:r>
              <a:rPr lang="ru-RU" dirty="0" err="1"/>
              <a:t>пізнати</a:t>
            </a:r>
            <a:r>
              <a:rPr lang="ru-RU" dirty="0"/>
              <a:t>.</a:t>
            </a:r>
          </a:p>
          <a:p>
            <a:r>
              <a:rPr lang="ru-RU" dirty="0"/>
              <a:t>І </a:t>
            </a:r>
            <a:r>
              <a:rPr lang="ru-RU" dirty="0" err="1"/>
              <a:t>тільки</a:t>
            </a:r>
            <a:r>
              <a:rPr lang="ru-RU" dirty="0"/>
              <a:t> </a:t>
            </a:r>
            <a:r>
              <a:rPr lang="ru-RU" dirty="0" err="1"/>
              <a:t>пісня</a:t>
            </a:r>
            <a:r>
              <a:rPr lang="ru-RU" dirty="0"/>
              <a:t> одна</a:t>
            </a:r>
          </a:p>
          <a:p>
            <a:r>
              <a:rPr lang="ru-RU" dirty="0" err="1"/>
              <a:t>радість</a:t>
            </a:r>
            <a:r>
              <a:rPr lang="ru-RU" dirty="0"/>
              <a:t> і свято.</a:t>
            </a:r>
          </a:p>
        </p:txBody>
      </p:sp>
    </p:spTree>
    <p:extLst>
      <p:ext uri="{BB962C8B-B14F-4D97-AF65-F5344CB8AC3E}">
        <p14:creationId xmlns:p14="http://schemas.microsoft.com/office/powerpoint/2010/main" val="27657978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u="sng" dirty="0" err="1">
                <a:solidFill>
                  <a:srgbClr val="211814"/>
                </a:solidFill>
                <a:latin typeface="Droid Sans"/>
              </a:rPr>
              <a:t>Емоційно-експресивна</a:t>
            </a:r>
            <a:r>
              <a:rPr lang="ru-RU" sz="2400" b="1" u="sng" dirty="0">
                <a:solidFill>
                  <a:srgbClr val="211814"/>
                </a:solidFill>
                <a:latin typeface="Droid Sans"/>
              </a:rPr>
              <a:t> лексика </a:t>
            </a:r>
            <a:r>
              <a:rPr lang="ru-RU" sz="2400" b="1" dirty="0">
                <a:solidFill>
                  <a:srgbClr val="211814"/>
                </a:solidFill>
                <a:latin typeface="Droid Sans"/>
              </a:rPr>
              <a:t>- </a:t>
            </a:r>
            <a:r>
              <a:rPr lang="ru-RU" sz="2400" b="1" dirty="0" err="1">
                <a:solidFill>
                  <a:srgbClr val="211814"/>
                </a:solidFill>
                <a:latin typeface="Droid Sans"/>
              </a:rPr>
              <a:t>це</a:t>
            </a:r>
            <a:r>
              <a:rPr lang="ru-RU" sz="2400" b="1" dirty="0">
                <a:solidFill>
                  <a:srgbClr val="211814"/>
                </a:solidFill>
                <a:latin typeface="Droid Sans"/>
              </a:rPr>
              <a:t> слова, </a:t>
            </a:r>
            <a:r>
              <a:rPr lang="ru-RU" sz="2400" b="1" dirty="0" err="1">
                <a:solidFill>
                  <a:srgbClr val="211814"/>
                </a:solidFill>
                <a:latin typeface="Droid Sans"/>
              </a:rPr>
              <a:t>що</a:t>
            </a:r>
            <a:r>
              <a:rPr lang="ru-RU" sz="2400" b="1" dirty="0">
                <a:solidFill>
                  <a:srgbClr val="211814"/>
                </a:solidFill>
                <a:latin typeface="Droid Sans"/>
              </a:rPr>
              <a:t>, </a:t>
            </a:r>
            <a:r>
              <a:rPr lang="ru-RU" sz="2400" b="1" dirty="0" err="1">
                <a:solidFill>
                  <a:srgbClr val="211814"/>
                </a:solidFill>
                <a:latin typeface="Droid Sans"/>
              </a:rPr>
              <a:t>крім</a:t>
            </a:r>
            <a:r>
              <a:rPr lang="ru-RU" sz="2400" b="1" dirty="0">
                <a:solidFill>
                  <a:srgbClr val="211814"/>
                </a:solidFill>
                <a:latin typeface="Droid Sans"/>
              </a:rPr>
              <a:t> </a:t>
            </a:r>
            <a:r>
              <a:rPr lang="ru-RU" sz="2400" b="1" dirty="0" err="1">
                <a:solidFill>
                  <a:srgbClr val="211814"/>
                </a:solidFill>
                <a:latin typeface="Droid Sans"/>
              </a:rPr>
              <a:t>називання</a:t>
            </a:r>
            <a:r>
              <a:rPr lang="ru-RU" sz="2400" b="1" dirty="0">
                <a:solidFill>
                  <a:srgbClr val="211814"/>
                </a:solidFill>
                <a:latin typeface="Droid Sans"/>
              </a:rPr>
              <a:t> предмета, </a:t>
            </a:r>
            <a:r>
              <a:rPr lang="ru-RU" sz="2400" b="1" dirty="0" err="1">
                <a:solidFill>
                  <a:srgbClr val="211814"/>
                </a:solidFill>
                <a:latin typeface="Droid Sans"/>
              </a:rPr>
              <a:t>передають</a:t>
            </a:r>
            <a:r>
              <a:rPr lang="ru-RU" sz="2400" b="1" dirty="0">
                <a:solidFill>
                  <a:srgbClr val="211814"/>
                </a:solidFill>
                <a:latin typeface="Droid Sans"/>
              </a:rPr>
              <a:t> </a:t>
            </a:r>
            <a:r>
              <a:rPr lang="ru-RU" sz="2400" b="1" dirty="0" err="1">
                <a:solidFill>
                  <a:srgbClr val="211814"/>
                </a:solidFill>
                <a:latin typeface="Droid Sans"/>
              </a:rPr>
              <a:t>ще</a:t>
            </a:r>
            <a:r>
              <a:rPr lang="ru-RU" sz="2400" b="1" dirty="0">
                <a:solidFill>
                  <a:srgbClr val="211814"/>
                </a:solidFill>
                <a:latin typeface="Droid Sans"/>
              </a:rPr>
              <a:t> й </a:t>
            </a:r>
            <a:r>
              <a:rPr lang="ru-RU" sz="2400" b="1" dirty="0" err="1">
                <a:solidFill>
                  <a:srgbClr val="211814"/>
                </a:solidFill>
                <a:latin typeface="Droid Sans"/>
              </a:rPr>
              <a:t>його</a:t>
            </a:r>
            <a:r>
              <a:rPr lang="ru-RU" sz="2400" b="1" dirty="0">
                <a:solidFill>
                  <a:srgbClr val="211814"/>
                </a:solidFill>
                <a:latin typeface="Droid Sans"/>
              </a:rPr>
              <a:t> </a:t>
            </a:r>
            <a:r>
              <a:rPr lang="ru-RU" sz="2400" b="1" dirty="0" err="1">
                <a:solidFill>
                  <a:srgbClr val="211814"/>
                </a:solidFill>
                <a:latin typeface="Droid Sans"/>
              </a:rPr>
              <a:t>суб'єктивну</a:t>
            </a:r>
            <a:r>
              <a:rPr lang="ru-RU" sz="2400" b="1" dirty="0">
                <a:solidFill>
                  <a:srgbClr val="211814"/>
                </a:solidFill>
                <a:latin typeface="Droid Sans"/>
              </a:rPr>
              <a:t> </a:t>
            </a:r>
            <a:r>
              <a:rPr lang="ru-RU" sz="2400" b="1" dirty="0" err="1">
                <a:solidFill>
                  <a:srgbClr val="211814"/>
                </a:solidFill>
                <a:latin typeface="Droid Sans"/>
              </a:rPr>
              <a:t>оцінку</a:t>
            </a:r>
            <a:r>
              <a:rPr lang="ru-RU" sz="2400" b="1" dirty="0">
                <a:solidFill>
                  <a:srgbClr val="211814"/>
                </a:solidFill>
                <a:latin typeface="Droid Sans"/>
              </a:rPr>
              <a:t> </a:t>
            </a:r>
            <a:r>
              <a:rPr lang="ru-RU" sz="2400" b="1" dirty="0" err="1" smtClean="0">
                <a:solidFill>
                  <a:srgbClr val="211814"/>
                </a:solidFill>
                <a:latin typeface="Droid Sans"/>
              </a:rPr>
              <a:t>мовцем</a:t>
            </a:r>
            <a:r>
              <a:rPr lang="ru-RU" sz="2400" b="1" dirty="0">
                <a:solidFill>
                  <a:srgbClr val="211814"/>
                </a:solidFill>
                <a:latin typeface="Droid Sans"/>
              </a:rPr>
              <a:t>.</a:t>
            </a:r>
            <a:r>
              <a:rPr lang="ru-RU" sz="2400" b="1" dirty="0" smtClean="0">
                <a:solidFill>
                  <a:srgbClr val="211814"/>
                </a:solidFill>
                <a:latin typeface="Droid Sans"/>
              </a:rPr>
              <a:t/>
            </a:r>
            <a:br>
              <a:rPr lang="ru-RU" sz="2400" b="1" dirty="0" smtClean="0">
                <a:solidFill>
                  <a:srgbClr val="211814"/>
                </a:solidFill>
                <a:latin typeface="Droid Sans"/>
              </a:rPr>
            </a:br>
            <a:r>
              <a:rPr lang="ru-RU" sz="1800" b="1" dirty="0">
                <a:solidFill>
                  <a:srgbClr val="211814"/>
                </a:solidFill>
                <a:latin typeface="Droid Sans"/>
              </a:rPr>
              <a:t/>
            </a:r>
            <a:br>
              <a:rPr lang="ru-RU" sz="1800" b="1" dirty="0">
                <a:solidFill>
                  <a:srgbClr val="211814"/>
                </a:solidFill>
                <a:latin typeface="Droid Sans"/>
              </a:rPr>
            </a:br>
            <a:endParaRPr lang="ru-RU" sz="1800" b="1" dirty="0"/>
          </a:p>
        </p:txBody>
      </p:sp>
      <p:sp>
        <p:nvSpPr>
          <p:cNvPr id="3" name="Текст 2"/>
          <p:cNvSpPr>
            <a:spLocks noGrp="1"/>
          </p:cNvSpPr>
          <p:nvPr>
            <p:ph type="body" idx="1"/>
          </p:nvPr>
        </p:nvSpPr>
        <p:spPr/>
        <p:txBody>
          <a:bodyPr/>
          <a:lstStyle/>
          <a:p>
            <a:r>
              <a:rPr lang="uk-UA" sz="2000" dirty="0" smtClean="0"/>
              <a:t>Підрядковий переклад</a:t>
            </a:r>
            <a:endParaRPr lang="ru-RU" sz="2000" dirty="0"/>
          </a:p>
        </p:txBody>
      </p:sp>
      <p:sp>
        <p:nvSpPr>
          <p:cNvPr id="4" name="Объект 3"/>
          <p:cNvSpPr>
            <a:spLocks noGrp="1"/>
          </p:cNvSpPr>
          <p:nvPr>
            <p:ph sz="half" idx="2"/>
          </p:nvPr>
        </p:nvSpPr>
        <p:spPr/>
        <p:txBody>
          <a:bodyPr>
            <a:normAutofit/>
          </a:bodyPr>
          <a:lstStyle/>
          <a:p>
            <a:r>
              <a:rPr lang="uk-UA" sz="1400" dirty="0" smtClean="0"/>
              <a:t>О як він має вмерти!</a:t>
            </a:r>
          </a:p>
          <a:p>
            <a:pPr marL="0" indent="0">
              <a:buNone/>
            </a:pPr>
            <a:r>
              <a:rPr lang="uk-UA" sz="1400" dirty="0" smtClean="0"/>
              <a:t>      Сам боявся зникнути, </a:t>
            </a:r>
          </a:p>
          <a:p>
            <a:pPr marL="0" indent="0">
              <a:buNone/>
            </a:pPr>
            <a:r>
              <a:rPr lang="uk-UA" sz="1400" dirty="0" smtClean="0"/>
              <a:t>      Проте назавжди втілився в слові.</a:t>
            </a:r>
          </a:p>
          <a:p>
            <a:pPr marL="0" indent="0">
              <a:buNone/>
            </a:pPr>
            <a:endParaRPr lang="uk-UA" sz="1400" dirty="0" smtClean="0"/>
          </a:p>
          <a:p>
            <a:pPr marL="0" indent="0">
              <a:buNone/>
            </a:pPr>
            <a:endParaRPr lang="uk-UA" sz="1400" dirty="0" smtClean="0"/>
          </a:p>
          <a:p>
            <a:pPr marL="0" indent="0">
              <a:buNone/>
            </a:pPr>
            <a:endParaRPr lang="uk-UA" sz="1400" dirty="0"/>
          </a:p>
          <a:p>
            <a:pPr marL="0" indent="0">
              <a:buNone/>
            </a:pPr>
            <a:r>
              <a:rPr lang="uk-UA" sz="1400" dirty="0" smtClean="0"/>
              <a:t>     Він існує вже там, куди не ведуть,</a:t>
            </a:r>
          </a:p>
          <a:p>
            <a:pPr marL="0" indent="0">
              <a:buNone/>
            </a:pPr>
            <a:r>
              <a:rPr lang="uk-UA" sz="1400" dirty="0" smtClean="0"/>
              <a:t>     Решітка ліри не обтяжує руки, </a:t>
            </a:r>
          </a:p>
          <a:p>
            <a:pPr marL="0" indent="0">
              <a:buNone/>
            </a:pPr>
            <a:r>
              <a:rPr lang="uk-UA" sz="1400" dirty="0" smtClean="0"/>
              <a:t>     Й він прислухається і йде далі </a:t>
            </a:r>
          </a:p>
        </p:txBody>
      </p:sp>
      <p:sp>
        <p:nvSpPr>
          <p:cNvPr id="5" name="Текст 4"/>
          <p:cNvSpPr>
            <a:spLocks noGrp="1"/>
          </p:cNvSpPr>
          <p:nvPr>
            <p:ph type="body" sz="quarter" idx="3"/>
          </p:nvPr>
        </p:nvSpPr>
        <p:spPr/>
        <p:txBody>
          <a:bodyPr/>
          <a:lstStyle/>
          <a:p>
            <a:r>
              <a:rPr lang="uk-UA" sz="2000" dirty="0" smtClean="0"/>
              <a:t>Переклад       В. Стуса</a:t>
            </a:r>
            <a:endParaRPr lang="ru-RU" sz="2000" dirty="0"/>
          </a:p>
        </p:txBody>
      </p:sp>
      <p:sp>
        <p:nvSpPr>
          <p:cNvPr id="6" name="Объект 5"/>
          <p:cNvSpPr>
            <a:spLocks noGrp="1"/>
          </p:cNvSpPr>
          <p:nvPr>
            <p:ph sz="quarter" idx="4"/>
          </p:nvPr>
        </p:nvSpPr>
        <p:spPr/>
        <p:txBody>
          <a:bodyPr>
            <a:normAutofit/>
          </a:bodyPr>
          <a:lstStyle/>
          <a:p>
            <a:r>
              <a:rPr lang="ru-RU" sz="1400" dirty="0"/>
              <a:t>Коли б </a:t>
            </a:r>
            <a:r>
              <a:rPr lang="ru-RU" sz="1400" dirty="0" err="1"/>
              <a:t>ви</a:t>
            </a:r>
            <a:r>
              <a:rPr lang="ru-RU" sz="1400" dirty="0"/>
              <a:t> знали </a:t>
            </a:r>
            <a:r>
              <a:rPr lang="ru-RU" sz="1400" dirty="0" err="1"/>
              <a:t>цей</a:t>
            </a:r>
            <a:r>
              <a:rPr lang="ru-RU" sz="1400" dirty="0"/>
              <a:t> </a:t>
            </a:r>
            <a:r>
              <a:rPr lang="ru-RU" sz="1400" dirty="0" err="1"/>
              <a:t>приділ</a:t>
            </a:r>
            <a:r>
              <a:rPr lang="ru-RU" sz="1400" dirty="0"/>
              <a:t> </a:t>
            </a:r>
            <a:r>
              <a:rPr lang="ru-RU" sz="1400" dirty="0" err="1"/>
              <a:t>конань</a:t>
            </a:r>
            <a:r>
              <a:rPr lang="ru-RU" sz="1400" dirty="0"/>
              <a:t>,</a:t>
            </a:r>
          </a:p>
          <a:p>
            <a:pPr marL="0" indent="0">
              <a:buNone/>
            </a:pPr>
            <a:r>
              <a:rPr lang="ru-RU" sz="1400" dirty="0" smtClean="0"/>
              <a:t>      </a:t>
            </a:r>
            <a:r>
              <a:rPr lang="ru-RU" sz="1400" dirty="0" err="1"/>
              <a:t>О</a:t>
            </a:r>
            <a:r>
              <a:rPr lang="ru-RU" sz="1400" dirty="0" err="1" smtClean="0"/>
              <a:t>цю</a:t>
            </a:r>
            <a:r>
              <a:rPr lang="ru-RU" sz="1400" dirty="0" smtClean="0"/>
              <a:t> </a:t>
            </a:r>
            <a:r>
              <a:rPr lang="ru-RU" sz="1400" dirty="0" err="1"/>
              <a:t>невідворотну</a:t>
            </a:r>
            <a:r>
              <a:rPr lang="ru-RU" sz="1400" dirty="0"/>
              <a:t> </a:t>
            </a:r>
            <a:r>
              <a:rPr lang="ru-RU" sz="1400" dirty="0" err="1"/>
              <a:t>мить</a:t>
            </a:r>
            <a:r>
              <a:rPr lang="ru-RU" sz="1400" dirty="0"/>
              <a:t> </a:t>
            </a:r>
            <a:r>
              <a:rPr lang="ru-RU" sz="1400" dirty="0" err="1" smtClean="0"/>
              <a:t>агоній</a:t>
            </a:r>
            <a:r>
              <a:rPr lang="ru-RU" sz="1400" dirty="0" smtClean="0"/>
              <a:t>!</a:t>
            </a:r>
          </a:p>
          <a:p>
            <a:pPr marL="0" indent="0">
              <a:buNone/>
            </a:pPr>
            <a:r>
              <a:rPr lang="ru-RU" sz="1400" dirty="0"/>
              <a:t> </a:t>
            </a:r>
            <a:r>
              <a:rPr lang="ru-RU" sz="1400" dirty="0" smtClean="0"/>
              <a:t>     Як </a:t>
            </a:r>
            <a:r>
              <a:rPr lang="ru-RU" sz="1400" dirty="0" err="1"/>
              <a:t>спів</a:t>
            </a:r>
            <a:r>
              <a:rPr lang="ru-RU" sz="1400" dirty="0"/>
              <a:t> заходить за </a:t>
            </a:r>
            <a:r>
              <a:rPr lang="ru-RU" sz="1400" dirty="0" err="1"/>
              <a:t>останню</a:t>
            </a:r>
            <a:r>
              <a:rPr lang="ru-RU" sz="1400" dirty="0"/>
              <a:t> </a:t>
            </a:r>
            <a:r>
              <a:rPr lang="ru-RU" sz="1400" dirty="0" smtClean="0"/>
              <a:t>грань. </a:t>
            </a:r>
            <a:endParaRPr lang="ru-RU" sz="1400" dirty="0"/>
          </a:p>
          <a:p>
            <a:endParaRPr lang="uk-UA" sz="1600" dirty="0" smtClean="0"/>
          </a:p>
          <a:p>
            <a:endParaRPr lang="uk-UA" sz="1600" dirty="0" smtClean="0"/>
          </a:p>
          <a:p>
            <a:pPr marL="0" indent="0">
              <a:buNone/>
            </a:pPr>
            <a:endParaRPr lang="uk-UA" sz="1600" dirty="0" smtClean="0"/>
          </a:p>
          <a:p>
            <a:r>
              <a:rPr lang="ru-RU" sz="1400" dirty="0"/>
              <a:t>Орфей </a:t>
            </a:r>
            <a:r>
              <a:rPr lang="ru-RU" sz="1400" dirty="0" err="1"/>
              <a:t>іде</a:t>
            </a:r>
            <a:r>
              <a:rPr lang="ru-RU" sz="1400" dirty="0"/>
              <a:t>, </a:t>
            </a:r>
            <a:r>
              <a:rPr lang="ru-RU" sz="1400" dirty="0" err="1"/>
              <a:t>куди</a:t>
            </a:r>
            <a:r>
              <a:rPr lang="ru-RU" sz="1400" dirty="0"/>
              <a:t> </a:t>
            </a:r>
            <a:r>
              <a:rPr lang="ru-RU" sz="1400" dirty="0" err="1"/>
              <a:t>шляхів</a:t>
            </a:r>
            <a:r>
              <a:rPr lang="ru-RU" sz="1400" dirty="0"/>
              <a:t> </a:t>
            </a:r>
            <a:r>
              <a:rPr lang="ru-RU" sz="1400" dirty="0" err="1"/>
              <a:t>немає</a:t>
            </a:r>
            <a:r>
              <a:rPr lang="ru-RU" sz="1400" dirty="0"/>
              <a:t>,</a:t>
            </a:r>
          </a:p>
          <a:p>
            <a:pPr marL="0" indent="0">
              <a:buNone/>
            </a:pPr>
            <a:r>
              <a:rPr lang="ru-RU" sz="1400" dirty="0" smtClean="0"/>
              <a:t>       </a:t>
            </a:r>
            <a:r>
              <a:rPr lang="ru-RU" sz="1400" dirty="0" err="1"/>
              <a:t>П</a:t>
            </a:r>
            <a:r>
              <a:rPr lang="ru-RU" sz="1400" dirty="0" err="1" smtClean="0"/>
              <a:t>оклавши</a:t>
            </a:r>
            <a:r>
              <a:rPr lang="ru-RU" sz="1400" dirty="0" smtClean="0"/>
              <a:t> </a:t>
            </a:r>
            <a:r>
              <a:rPr lang="ru-RU" sz="1400" dirty="0"/>
              <a:t>на </a:t>
            </a:r>
            <a:r>
              <a:rPr lang="ru-RU" sz="1400" dirty="0" err="1"/>
              <a:t>решітко</a:t>
            </a:r>
            <a:r>
              <a:rPr lang="ru-RU" sz="1400" dirty="0"/>
              <a:t> струн </a:t>
            </a:r>
            <a:r>
              <a:rPr lang="ru-RU" sz="1400" dirty="0" err="1"/>
              <a:t>долоні</a:t>
            </a:r>
            <a:r>
              <a:rPr lang="ru-RU" sz="1400" dirty="0"/>
              <a:t>,</a:t>
            </a:r>
          </a:p>
          <a:p>
            <a:pPr marL="0" indent="0">
              <a:buNone/>
            </a:pPr>
            <a:r>
              <a:rPr lang="ru-RU" sz="1400" dirty="0" smtClean="0"/>
              <a:t>       І ловить </a:t>
            </a:r>
            <a:r>
              <a:rPr lang="ru-RU" sz="1400" dirty="0" err="1"/>
              <a:t>збіглий</a:t>
            </a:r>
            <a:r>
              <a:rPr lang="ru-RU" sz="1400" dirty="0"/>
              <a:t> </a:t>
            </a:r>
            <a:r>
              <a:rPr lang="ru-RU" sz="1400" dirty="0" err="1"/>
              <a:t>погук</a:t>
            </a:r>
            <a:r>
              <a:rPr lang="ru-RU" sz="1400" dirty="0"/>
              <a:t> і </a:t>
            </a:r>
            <a:r>
              <a:rPr lang="ru-RU" sz="1400" dirty="0" err="1"/>
              <a:t>зникає</a:t>
            </a:r>
            <a:r>
              <a:rPr lang="ru-RU" sz="1600" dirty="0"/>
              <a:t>.</a:t>
            </a:r>
          </a:p>
          <a:p>
            <a:endParaRPr lang="uk-UA" sz="1600" dirty="0"/>
          </a:p>
        </p:txBody>
      </p:sp>
    </p:spTree>
    <p:extLst>
      <p:ext uri="{BB962C8B-B14F-4D97-AF65-F5344CB8AC3E}">
        <p14:creationId xmlns:p14="http://schemas.microsoft.com/office/powerpoint/2010/main" val="9707105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Текст 2"/>
          <p:cNvSpPr>
            <a:spLocks noGrp="1"/>
          </p:cNvSpPr>
          <p:nvPr>
            <p:ph type="body" idx="1"/>
          </p:nvPr>
        </p:nvSpPr>
        <p:spPr/>
        <p:txBody>
          <a:bodyPr/>
          <a:lstStyle/>
          <a:p>
            <a:r>
              <a:rPr lang="uk-UA" dirty="0" smtClean="0"/>
              <a:t>М. </a:t>
            </a:r>
            <a:r>
              <a:rPr lang="uk-UA" dirty="0"/>
              <a:t>Б</a:t>
            </a:r>
            <a:r>
              <a:rPr lang="uk-UA" dirty="0" smtClean="0"/>
              <a:t>ажан </a:t>
            </a:r>
            <a:endParaRPr lang="ru-RU" dirty="0"/>
          </a:p>
        </p:txBody>
      </p:sp>
      <p:sp>
        <p:nvSpPr>
          <p:cNvPr id="4" name="Объект 3"/>
          <p:cNvSpPr>
            <a:spLocks noGrp="1"/>
          </p:cNvSpPr>
          <p:nvPr>
            <p:ph sz="half" idx="2"/>
          </p:nvPr>
        </p:nvSpPr>
        <p:spPr/>
        <p:txBody>
          <a:bodyPr>
            <a:normAutofit fontScale="70000" lnSpcReduction="20000"/>
          </a:bodyPr>
          <a:lstStyle/>
          <a:p>
            <a:r>
              <a:rPr lang="ru-RU" dirty="0" err="1"/>
              <a:t>Така</a:t>
            </a:r>
            <a:r>
              <a:rPr lang="ru-RU" dirty="0"/>
              <a:t> </a:t>
            </a:r>
            <a:r>
              <a:rPr lang="ru-RU" dirty="0" err="1"/>
              <a:t>кохана</a:t>
            </a:r>
            <a:r>
              <a:rPr lang="ru-RU" dirty="0"/>
              <a:t>, — то </a:t>
            </a:r>
            <a:r>
              <a:rPr lang="ru-RU" dirty="0" err="1"/>
              <a:t>її</a:t>
            </a:r>
            <a:r>
              <a:rPr lang="ru-RU" dirty="0"/>
              <a:t> </a:t>
            </a:r>
            <a:r>
              <a:rPr lang="ru-RU" dirty="0" err="1"/>
              <a:t>ця</a:t>
            </a:r>
            <a:r>
              <a:rPr lang="ru-RU" dirty="0"/>
              <a:t> </a:t>
            </a:r>
            <a:r>
              <a:rPr lang="ru-RU" b="1" dirty="0" err="1"/>
              <a:t>лі</a:t>
            </a:r>
            <a:r>
              <a:rPr lang="ru-RU" dirty="0" err="1"/>
              <a:t>ра</a:t>
            </a:r>
            <a:r>
              <a:rPr lang="ru-RU" dirty="0"/>
              <a:t> </a:t>
            </a:r>
          </a:p>
          <a:p>
            <a:pPr marL="0" indent="0">
              <a:buNone/>
            </a:pPr>
            <a:r>
              <a:rPr lang="ru-RU" dirty="0" smtClean="0"/>
              <a:t>      оп</a:t>
            </a:r>
            <a:r>
              <a:rPr lang="ru-RU" b="1" dirty="0" smtClean="0"/>
              <a:t>ла</a:t>
            </a:r>
            <a:r>
              <a:rPr lang="ru-RU" dirty="0" smtClean="0"/>
              <a:t>кала </a:t>
            </a:r>
            <a:r>
              <a:rPr lang="ru-RU" dirty="0"/>
              <a:t>за </a:t>
            </a:r>
            <a:r>
              <a:rPr lang="ru-RU" dirty="0" err="1"/>
              <a:t>п</a:t>
            </a:r>
            <a:r>
              <a:rPr lang="ru-RU" b="1" dirty="0" err="1"/>
              <a:t>ла</a:t>
            </a:r>
            <a:r>
              <a:rPr lang="ru-RU" dirty="0" err="1"/>
              <a:t>кальниць</a:t>
            </a:r>
            <a:r>
              <a:rPr lang="ru-RU" dirty="0"/>
              <a:t> </a:t>
            </a:r>
            <a:r>
              <a:rPr lang="ru-RU" dirty="0" err="1"/>
              <a:t>усіх</a:t>
            </a:r>
            <a:r>
              <a:rPr lang="ru-RU" dirty="0"/>
              <a:t>, </a:t>
            </a:r>
          </a:p>
          <a:p>
            <a:r>
              <a:rPr lang="ru-RU" dirty="0"/>
              <a:t>аж </a:t>
            </a:r>
            <a:r>
              <a:rPr lang="ru-RU" dirty="0" err="1"/>
              <a:t>світ</a:t>
            </a:r>
            <a:r>
              <a:rPr lang="ru-RU" dirty="0"/>
              <a:t> на плач </a:t>
            </a:r>
            <a:r>
              <a:rPr lang="ru-RU" dirty="0" err="1"/>
              <a:t>суцільний</a:t>
            </a:r>
            <a:r>
              <a:rPr lang="ru-RU" dirty="0"/>
              <a:t> </a:t>
            </a:r>
            <a:r>
              <a:rPr lang="ru-RU" dirty="0" err="1"/>
              <a:t>обернувся</a:t>
            </a:r>
            <a:r>
              <a:rPr lang="ru-RU" dirty="0"/>
              <a:t>, </a:t>
            </a:r>
          </a:p>
          <a:p>
            <a:r>
              <a:rPr lang="ru-RU" dirty="0"/>
              <a:t>де </a:t>
            </a:r>
            <a:r>
              <a:rPr lang="ru-RU" dirty="0" err="1"/>
              <a:t>знову</a:t>
            </a:r>
            <a:r>
              <a:rPr lang="ru-RU" dirty="0"/>
              <a:t> все </a:t>
            </a:r>
            <a:r>
              <a:rPr lang="ru-RU" dirty="0" err="1"/>
              <a:t>було</a:t>
            </a:r>
            <a:r>
              <a:rPr lang="ru-RU" dirty="0"/>
              <a:t>: і </a:t>
            </a:r>
            <a:r>
              <a:rPr lang="ru-RU" b="1" dirty="0" err="1"/>
              <a:t>лі</a:t>
            </a:r>
            <a:r>
              <a:rPr lang="ru-RU" dirty="0" err="1"/>
              <a:t>с</a:t>
            </a:r>
            <a:r>
              <a:rPr lang="ru-RU" dirty="0"/>
              <a:t>, і </a:t>
            </a:r>
            <a:r>
              <a:rPr lang="ru-RU" dirty="0" err="1"/>
              <a:t>діл</a:t>
            </a:r>
            <a:r>
              <a:rPr lang="ru-RU" dirty="0"/>
              <a:t>, </a:t>
            </a:r>
          </a:p>
          <a:p>
            <a:r>
              <a:rPr lang="ru-RU" dirty="0"/>
              <a:t>і ш</a:t>
            </a:r>
            <a:r>
              <a:rPr lang="ru-RU" b="1" dirty="0"/>
              <a:t>ля</a:t>
            </a:r>
            <a:r>
              <a:rPr lang="ru-RU" dirty="0"/>
              <a:t>х, і поле, і </a:t>
            </a:r>
            <a:r>
              <a:rPr lang="ru-RU" dirty="0" err="1"/>
              <a:t>ріка</a:t>
            </a:r>
            <a:r>
              <a:rPr lang="ru-RU" dirty="0"/>
              <a:t>, і </a:t>
            </a:r>
            <a:r>
              <a:rPr lang="ru-RU" dirty="0" err="1"/>
              <a:t>звір</a:t>
            </a:r>
            <a:r>
              <a:rPr lang="ru-RU" dirty="0"/>
              <a:t>; </a:t>
            </a:r>
          </a:p>
          <a:p>
            <a:r>
              <a:rPr lang="ru-RU" dirty="0"/>
              <a:t>але в </a:t>
            </a:r>
            <a:r>
              <a:rPr lang="ru-RU" dirty="0" err="1"/>
              <a:t>п</a:t>
            </a:r>
            <a:r>
              <a:rPr lang="ru-RU" b="1" dirty="0" err="1"/>
              <a:t>ла</a:t>
            </a:r>
            <a:r>
              <a:rPr lang="ru-RU" dirty="0" err="1"/>
              <a:t>чливому</a:t>
            </a:r>
            <a:r>
              <a:rPr lang="ru-RU" dirty="0"/>
              <a:t> </a:t>
            </a:r>
            <a:r>
              <a:rPr lang="ru-RU" dirty="0" err="1"/>
              <a:t>отому</a:t>
            </a:r>
            <a:r>
              <a:rPr lang="ru-RU" dirty="0"/>
              <a:t> </a:t>
            </a:r>
            <a:r>
              <a:rPr lang="ru-RU" dirty="0" err="1"/>
              <a:t>світі</a:t>
            </a:r>
            <a:r>
              <a:rPr lang="ru-RU" dirty="0"/>
              <a:t> </a:t>
            </a:r>
          </a:p>
          <a:p>
            <a:r>
              <a:rPr lang="ru-RU" dirty="0"/>
              <a:t>так само, як над </a:t>
            </a:r>
            <a:r>
              <a:rPr lang="ru-RU" dirty="0" err="1"/>
              <a:t>іншою</a:t>
            </a:r>
            <a:r>
              <a:rPr lang="ru-RU" dirty="0"/>
              <a:t> зем</a:t>
            </a:r>
            <a:r>
              <a:rPr lang="ru-RU" b="1" dirty="0"/>
              <a:t>ле</a:t>
            </a:r>
            <a:r>
              <a:rPr lang="ru-RU" dirty="0"/>
              <a:t>ю, </a:t>
            </a:r>
          </a:p>
          <a:p>
            <a:r>
              <a:rPr lang="ru-RU" dirty="0"/>
              <a:t>і </a:t>
            </a:r>
            <a:r>
              <a:rPr lang="ru-RU" dirty="0" err="1"/>
              <a:t>сонце</a:t>
            </a:r>
            <a:r>
              <a:rPr lang="ru-RU" dirty="0"/>
              <a:t> </a:t>
            </a:r>
            <a:r>
              <a:rPr lang="ru-RU" dirty="0" err="1"/>
              <a:t>йшло</a:t>
            </a:r>
            <a:r>
              <a:rPr lang="ru-RU" dirty="0"/>
              <a:t>, й </a:t>
            </a:r>
            <a:r>
              <a:rPr lang="ru-RU" dirty="0" err="1"/>
              <a:t>зоріло</a:t>
            </a:r>
            <a:r>
              <a:rPr lang="ru-RU" dirty="0"/>
              <a:t> тихо небо, </a:t>
            </a:r>
          </a:p>
          <a:p>
            <a:r>
              <a:rPr lang="ru-RU" dirty="0" err="1"/>
              <a:t>п</a:t>
            </a:r>
            <a:r>
              <a:rPr lang="ru-RU" b="1" dirty="0" err="1"/>
              <a:t>ла</a:t>
            </a:r>
            <a:r>
              <a:rPr lang="ru-RU" dirty="0" err="1"/>
              <a:t>чливе</a:t>
            </a:r>
            <a:r>
              <a:rPr lang="ru-RU" dirty="0"/>
              <a:t> небо в </a:t>
            </a:r>
            <a:r>
              <a:rPr lang="ru-RU" dirty="0" err="1"/>
              <a:t>скрив</a:t>
            </a:r>
            <a:r>
              <a:rPr lang="ru-RU" b="1" dirty="0" err="1"/>
              <a:t>ле</a:t>
            </a:r>
            <a:r>
              <a:rPr lang="ru-RU" dirty="0" err="1"/>
              <a:t>них</a:t>
            </a:r>
            <a:r>
              <a:rPr lang="ru-RU" dirty="0"/>
              <a:t> </a:t>
            </a:r>
            <a:r>
              <a:rPr lang="ru-RU" dirty="0" err="1"/>
              <a:t>зірках</a:t>
            </a:r>
            <a:r>
              <a:rPr lang="ru-RU" dirty="0"/>
              <a:t>, — </a:t>
            </a:r>
          </a:p>
          <a:p>
            <a:r>
              <a:rPr lang="ru-RU" dirty="0" err="1"/>
              <a:t>така</a:t>
            </a:r>
            <a:r>
              <a:rPr lang="ru-RU" dirty="0"/>
              <a:t> </a:t>
            </a:r>
            <a:r>
              <a:rPr lang="ru-RU" dirty="0" err="1"/>
              <a:t>Кохана</a:t>
            </a:r>
            <a:r>
              <a:rPr lang="ru-RU" dirty="0"/>
              <a:t>.</a:t>
            </a:r>
          </a:p>
          <a:p>
            <a:endParaRPr lang="ru-RU" dirty="0"/>
          </a:p>
        </p:txBody>
      </p:sp>
      <p:sp>
        <p:nvSpPr>
          <p:cNvPr id="5" name="Текст 4"/>
          <p:cNvSpPr>
            <a:spLocks noGrp="1"/>
          </p:cNvSpPr>
          <p:nvPr>
            <p:ph type="body" sz="quarter" idx="3"/>
          </p:nvPr>
        </p:nvSpPr>
        <p:spPr/>
        <p:txBody>
          <a:bodyPr/>
          <a:lstStyle/>
          <a:p>
            <a:r>
              <a:rPr lang="uk-UA" dirty="0" smtClean="0"/>
              <a:t>В. Стус </a:t>
            </a:r>
            <a:endParaRPr lang="ru-RU" dirty="0"/>
          </a:p>
        </p:txBody>
      </p:sp>
      <p:sp>
        <p:nvSpPr>
          <p:cNvPr id="6" name="Объект 5"/>
          <p:cNvSpPr>
            <a:spLocks noGrp="1"/>
          </p:cNvSpPr>
          <p:nvPr>
            <p:ph sz="quarter" idx="4"/>
          </p:nvPr>
        </p:nvSpPr>
        <p:spPr/>
        <p:txBody>
          <a:bodyPr>
            <a:normAutofit fontScale="62500" lnSpcReduction="20000"/>
          </a:bodyPr>
          <a:lstStyle/>
          <a:p>
            <a:r>
              <a:rPr lang="ru-RU" dirty="0"/>
              <a:t>а </a:t>
            </a:r>
            <a:r>
              <a:rPr lang="ru-RU" dirty="0" err="1"/>
              <a:t>зліва</a:t>
            </a:r>
            <a:r>
              <a:rPr lang="ru-RU" dirty="0"/>
              <a:t> </a:t>
            </a:r>
            <a:r>
              <a:rPr lang="ru-RU" dirty="0" err="1"/>
              <a:t>квапилась</a:t>
            </a:r>
            <a:r>
              <a:rPr lang="ru-RU" dirty="0"/>
              <a:t> за ним Вона —</a:t>
            </a:r>
          </a:p>
          <a:p>
            <a:r>
              <a:rPr lang="ru-RU" dirty="0" err="1"/>
              <a:t>ота</a:t>
            </a:r>
            <a:r>
              <a:rPr lang="ru-RU" dirty="0"/>
              <a:t> </a:t>
            </a:r>
            <a:r>
              <a:rPr lang="ru-RU" dirty="0" err="1"/>
              <a:t>кохана</a:t>
            </a:r>
            <a:r>
              <a:rPr lang="ru-RU" dirty="0"/>
              <a:t>, </a:t>
            </a:r>
            <a:r>
              <a:rPr lang="ru-RU" dirty="0" err="1"/>
              <a:t>що</a:t>
            </a:r>
            <a:r>
              <a:rPr lang="ru-RU" dirty="0"/>
              <a:t> </a:t>
            </a:r>
            <a:r>
              <a:rPr lang="ru-RU" dirty="0" err="1"/>
              <a:t>забракло</a:t>
            </a:r>
            <a:r>
              <a:rPr lang="ru-RU" dirty="0"/>
              <a:t> й </a:t>
            </a:r>
            <a:r>
              <a:rPr lang="ru-RU" dirty="0" err="1"/>
              <a:t>лірі</a:t>
            </a:r>
            <a:endParaRPr lang="ru-RU" dirty="0"/>
          </a:p>
          <a:p>
            <a:r>
              <a:rPr lang="ru-RU" dirty="0" err="1"/>
              <a:t>здобутись</a:t>
            </a:r>
            <a:r>
              <a:rPr lang="ru-RU" dirty="0"/>
              <a:t> на </a:t>
            </a:r>
            <a:r>
              <a:rPr lang="ru-RU" dirty="0" err="1"/>
              <a:t>таку</a:t>
            </a:r>
            <a:r>
              <a:rPr lang="ru-RU" dirty="0"/>
              <a:t>, як в </a:t>
            </a:r>
            <a:r>
              <a:rPr lang="ru-RU" dirty="0" err="1"/>
              <a:t>неї</a:t>
            </a:r>
            <a:r>
              <a:rPr lang="ru-RU" dirty="0"/>
              <a:t>, </a:t>
            </a:r>
            <a:r>
              <a:rPr lang="ru-RU" dirty="0" err="1"/>
              <a:t>тугу</a:t>
            </a:r>
            <a:r>
              <a:rPr lang="ru-RU" dirty="0"/>
              <a:t>,</a:t>
            </a:r>
          </a:p>
          <a:p>
            <a:r>
              <a:rPr lang="ru-RU" dirty="0" err="1"/>
              <a:t>бо</a:t>
            </a:r>
            <a:r>
              <a:rPr lang="ru-RU" dirty="0"/>
              <a:t> й </a:t>
            </a:r>
            <a:r>
              <a:rPr lang="ru-RU" dirty="0" err="1"/>
              <a:t>світ</a:t>
            </a:r>
            <a:r>
              <a:rPr lang="ru-RU" dirty="0"/>
              <a:t> став </a:t>
            </a:r>
            <a:r>
              <a:rPr lang="ru-RU" dirty="0" err="1"/>
              <a:t>стужений</a:t>
            </a:r>
            <a:r>
              <a:rPr lang="ru-RU" dirty="0"/>
              <a:t> од </a:t>
            </a:r>
            <a:r>
              <a:rPr lang="ru-RU" dirty="0" err="1"/>
              <a:t>неї</a:t>
            </a:r>
            <a:r>
              <a:rPr lang="ru-RU" dirty="0"/>
              <a:t> й все </a:t>
            </a:r>
            <a:r>
              <a:rPr lang="ru-RU" dirty="0" err="1"/>
              <a:t>поспіль</a:t>
            </a:r>
            <a:r>
              <a:rPr lang="ru-RU" dirty="0"/>
              <a:t>:</a:t>
            </a:r>
          </a:p>
          <a:p>
            <a:r>
              <a:rPr lang="ru-RU" dirty="0" err="1"/>
              <a:t>ліс</a:t>
            </a:r>
            <a:r>
              <a:rPr lang="ru-RU" dirty="0"/>
              <a:t> і долина і дорога й </a:t>
            </a:r>
            <a:r>
              <a:rPr lang="ru-RU" dirty="0" err="1"/>
              <a:t>простір</a:t>
            </a:r>
            <a:endParaRPr lang="ru-RU" dirty="0"/>
          </a:p>
          <a:p>
            <a:r>
              <a:rPr lang="ru-RU" dirty="0"/>
              <a:t>і поле і </a:t>
            </a:r>
            <a:r>
              <a:rPr lang="ru-RU" dirty="0" err="1"/>
              <a:t>ріка</a:t>
            </a:r>
            <a:r>
              <a:rPr lang="ru-RU" dirty="0"/>
              <a:t> і </a:t>
            </a:r>
            <a:r>
              <a:rPr lang="ru-RU" dirty="0" err="1"/>
              <a:t>звірина</a:t>
            </a:r>
            <a:r>
              <a:rPr lang="ru-RU" dirty="0"/>
              <a:t>,</a:t>
            </a:r>
          </a:p>
          <a:p>
            <a:r>
              <a:rPr lang="ru-RU" dirty="0"/>
              <a:t>і в </a:t>
            </a:r>
            <a:r>
              <a:rPr lang="ru-RU" dirty="0" err="1"/>
              <a:t>цьому</a:t>
            </a:r>
            <a:r>
              <a:rPr lang="ru-RU" dirty="0"/>
              <a:t> </a:t>
            </a:r>
            <a:r>
              <a:rPr lang="ru-RU" dirty="0" err="1"/>
              <a:t>світі</a:t>
            </a:r>
            <a:r>
              <a:rPr lang="ru-RU" dirty="0"/>
              <a:t> туги, </a:t>
            </a:r>
            <a:r>
              <a:rPr lang="ru-RU" dirty="0" err="1"/>
              <a:t>ніби</a:t>
            </a:r>
            <a:r>
              <a:rPr lang="ru-RU" dirty="0"/>
              <a:t> </a:t>
            </a:r>
            <a:r>
              <a:rPr lang="ru-RU" dirty="0" err="1"/>
              <a:t>десь</a:t>
            </a:r>
            <a:endParaRPr lang="ru-RU" dirty="0"/>
          </a:p>
          <a:p>
            <a:r>
              <a:rPr lang="ru-RU" dirty="0"/>
              <a:t>над </a:t>
            </a:r>
            <a:r>
              <a:rPr lang="ru-RU" dirty="0" err="1"/>
              <a:t>іншою</a:t>
            </a:r>
            <a:r>
              <a:rPr lang="ru-RU" dirty="0"/>
              <a:t> землею </a:t>
            </a:r>
            <a:r>
              <a:rPr lang="ru-RU" dirty="0" err="1"/>
              <a:t>сонце</a:t>
            </a:r>
            <a:r>
              <a:rPr lang="ru-RU" dirty="0"/>
              <a:t> </a:t>
            </a:r>
            <a:r>
              <a:rPr lang="ru-RU" dirty="0" err="1"/>
              <a:t>йшло</a:t>
            </a:r>
            <a:r>
              <a:rPr lang="ru-RU" dirty="0"/>
              <a:t>,</a:t>
            </a:r>
          </a:p>
          <a:p>
            <a:r>
              <a:rPr lang="ru-RU" dirty="0"/>
              <a:t>і небо, все </a:t>
            </a:r>
            <a:r>
              <a:rPr lang="ru-RU" dirty="0" err="1"/>
              <a:t>озорене</a:t>
            </a:r>
            <a:r>
              <a:rPr lang="ru-RU" dirty="0"/>
              <a:t> й </a:t>
            </a:r>
            <a:r>
              <a:rPr lang="ru-RU" dirty="0" err="1"/>
              <a:t>притихле</a:t>
            </a:r>
            <a:r>
              <a:rPr lang="ru-RU" dirty="0"/>
              <a:t>, —</a:t>
            </a:r>
          </a:p>
          <a:p>
            <a:r>
              <a:rPr lang="ru-RU" dirty="0" err="1"/>
              <a:t>це</a:t>
            </a:r>
            <a:r>
              <a:rPr lang="ru-RU" dirty="0"/>
              <a:t> небо туги в </a:t>
            </a:r>
            <a:r>
              <a:rPr lang="ru-RU" dirty="0" err="1"/>
              <a:t>шпичаках</a:t>
            </a:r>
            <a:r>
              <a:rPr lang="ru-RU" dirty="0"/>
              <a:t> </a:t>
            </a:r>
            <a:r>
              <a:rPr lang="ru-RU" dirty="0" err="1"/>
              <a:t>зірок</a:t>
            </a:r>
            <a:r>
              <a:rPr lang="ru-RU" dirty="0"/>
              <a:t> —</a:t>
            </a:r>
          </a:p>
          <a:p>
            <a:r>
              <a:rPr lang="ru-RU" dirty="0" err="1"/>
              <a:t>така</a:t>
            </a:r>
            <a:r>
              <a:rPr lang="ru-RU" dirty="0"/>
              <a:t> </a:t>
            </a:r>
            <a:r>
              <a:rPr lang="ru-RU" dirty="0" err="1"/>
              <a:t>кохана</a:t>
            </a:r>
            <a:r>
              <a:rPr lang="ru-RU" dirty="0"/>
              <a:t>.</a:t>
            </a:r>
          </a:p>
          <a:p>
            <a:endParaRPr lang="ru-RU" dirty="0"/>
          </a:p>
        </p:txBody>
      </p:sp>
    </p:spTree>
    <p:extLst>
      <p:ext uri="{BB962C8B-B14F-4D97-AF65-F5344CB8AC3E}">
        <p14:creationId xmlns:p14="http://schemas.microsoft.com/office/powerpoint/2010/main" val="24560272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dirty="0" smtClean="0"/>
              <a:t>Валентина </a:t>
            </a:r>
            <a:r>
              <a:rPr lang="uk-UA" sz="3200" dirty="0" err="1" smtClean="0"/>
              <a:t>Попелюх</a:t>
            </a:r>
            <a:r>
              <a:rPr lang="uk-UA" sz="3200" dirty="0" smtClean="0"/>
              <a:t> </a:t>
            </a:r>
            <a:r>
              <a:rPr lang="uk-UA" sz="3200" smtClean="0"/>
              <a:t>– </a:t>
            </a:r>
            <a:br>
              <a:rPr lang="uk-UA" sz="3200" smtClean="0"/>
            </a:br>
            <a:r>
              <a:rPr lang="uk-UA" sz="3200" smtClean="0"/>
              <a:t>дружина </a:t>
            </a:r>
            <a:r>
              <a:rPr lang="uk-UA" sz="3200" dirty="0" smtClean="0"/>
              <a:t>Василя Стуса </a:t>
            </a:r>
            <a:endParaRPr lang="ru-RU" sz="3200"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75856" y="476672"/>
            <a:ext cx="3384376" cy="4248472"/>
          </a:xfrm>
        </p:spPr>
      </p:pic>
    </p:spTree>
    <p:extLst>
      <p:ext uri="{BB962C8B-B14F-4D97-AF65-F5344CB8AC3E}">
        <p14:creationId xmlns:p14="http://schemas.microsoft.com/office/powerpoint/2010/main" val="4219682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2000" y="5373216"/>
            <a:ext cx="6762328" cy="798984"/>
          </a:xfrm>
        </p:spPr>
        <p:txBody>
          <a:bodyPr>
            <a:normAutofit fontScale="90000"/>
          </a:bodyPr>
          <a:lstStyle/>
          <a:p>
            <a:pPr algn="ctr"/>
            <a:r>
              <a:rPr lang="uk-UA" dirty="0" smtClean="0"/>
              <a:t>1938-1985</a:t>
            </a:r>
            <a:endParaRPr lang="ru-RU"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79712" y="548680"/>
            <a:ext cx="4392488" cy="4824536"/>
          </a:xfrm>
        </p:spPr>
      </p:pic>
    </p:spTree>
    <p:extLst>
      <p:ext uri="{BB962C8B-B14F-4D97-AF65-F5344CB8AC3E}">
        <p14:creationId xmlns:p14="http://schemas.microsoft.com/office/powerpoint/2010/main" val="372991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2000" y="4941168"/>
            <a:ext cx="7266384" cy="1231032"/>
          </a:xfrm>
        </p:spPr>
        <p:txBody>
          <a:bodyPr>
            <a:normAutofit/>
          </a:bodyPr>
          <a:lstStyle/>
          <a:p>
            <a:r>
              <a:rPr lang="uk-UA" sz="3600" dirty="0" smtClean="0"/>
              <a:t>Редьярд Кіплінг               Джон Кіплінг </a:t>
            </a:r>
            <a:endParaRPr lang="ru-RU" sz="3600"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3648" y="764704"/>
            <a:ext cx="6624736" cy="3816424"/>
          </a:xfrm>
        </p:spPr>
      </p:pic>
    </p:spTree>
    <p:extLst>
      <p:ext uri="{BB962C8B-B14F-4D97-AF65-F5344CB8AC3E}">
        <p14:creationId xmlns:p14="http://schemas.microsoft.com/office/powerpoint/2010/main" val="14531756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2000" y="4725144"/>
            <a:ext cx="7626424" cy="1447056"/>
          </a:xfrm>
        </p:spPr>
        <p:txBody>
          <a:bodyPr/>
          <a:lstStyle/>
          <a:p>
            <a:pPr algn="ctr"/>
            <a:r>
              <a:rPr lang="uk-UA" dirty="0" smtClean="0"/>
              <a:t>Родинне фото </a:t>
            </a:r>
            <a:endParaRPr lang="ru-RU"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476672"/>
            <a:ext cx="7272808" cy="4248472"/>
          </a:xfrm>
        </p:spPr>
      </p:pic>
    </p:spTree>
    <p:extLst>
      <p:ext uri="{BB962C8B-B14F-4D97-AF65-F5344CB8AC3E}">
        <p14:creationId xmlns:p14="http://schemas.microsoft.com/office/powerpoint/2010/main" val="11389258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2000" y="3429000"/>
            <a:ext cx="6781800" cy="2743200"/>
          </a:xfrm>
        </p:spPr>
        <p:txBody>
          <a:bodyPr>
            <a:normAutofit/>
          </a:bodyPr>
          <a:lstStyle/>
          <a:p>
            <a:pPr algn="ctr">
              <a:lnSpc>
                <a:spcPct val="115000"/>
              </a:lnSpc>
              <a:spcAft>
                <a:spcPts val="1000"/>
              </a:spcAft>
            </a:pPr>
            <a:r>
              <a:rPr lang="uk-UA" sz="2400" b="1" u="sng" dirty="0">
                <a:latin typeface="Calibri"/>
                <a:ea typeface="Calibri"/>
                <a:cs typeface="Times New Roman"/>
              </a:rPr>
              <a:t>Підрядковий переклад </a:t>
            </a:r>
            <a:r>
              <a:rPr lang="ru-RU" sz="1600" dirty="0">
                <a:latin typeface="Calibri"/>
                <a:ea typeface="Calibri"/>
                <a:cs typeface="Times New Roman"/>
              </a:rPr>
              <a:t/>
            </a:r>
            <a:br>
              <a:rPr lang="ru-RU" sz="1600" dirty="0">
                <a:latin typeface="Calibri"/>
                <a:ea typeface="Calibri"/>
                <a:cs typeface="Times New Roman"/>
              </a:rPr>
            </a:br>
            <a:r>
              <a:rPr lang="uk-UA" sz="2400" b="1" dirty="0">
                <a:latin typeface="Calibri"/>
                <a:ea typeface="Calibri"/>
                <a:cs typeface="Times New Roman"/>
              </a:rPr>
              <a:t>Якщо можеш зустріти Тріумф та Катастрофу</a:t>
            </a:r>
            <a:r>
              <a:rPr lang="ru-RU" sz="1600" dirty="0">
                <a:latin typeface="Calibri"/>
                <a:ea typeface="Calibri"/>
                <a:cs typeface="Times New Roman"/>
              </a:rPr>
              <a:t/>
            </a:r>
            <a:br>
              <a:rPr lang="ru-RU" sz="1600" dirty="0">
                <a:latin typeface="Calibri"/>
                <a:ea typeface="Calibri"/>
                <a:cs typeface="Times New Roman"/>
              </a:rPr>
            </a:br>
            <a:r>
              <a:rPr lang="uk-UA" sz="2400" b="1" dirty="0">
                <a:latin typeface="Calibri"/>
                <a:ea typeface="Calibri"/>
                <a:cs typeface="Times New Roman"/>
              </a:rPr>
              <a:t>Й приймати цих двох шахраїв (ошуканців) однаково</a:t>
            </a:r>
            <a:endParaRPr lang="ru-RU" sz="1600" dirty="0">
              <a:effectLst/>
              <a:latin typeface="Calibri"/>
              <a:ea typeface="Calibri"/>
              <a:cs typeface="Times New Roman"/>
            </a:endParaRPr>
          </a:p>
        </p:txBody>
      </p:sp>
      <p:sp>
        <p:nvSpPr>
          <p:cNvPr id="3" name="Текст 2"/>
          <p:cNvSpPr>
            <a:spLocks noGrp="1"/>
          </p:cNvSpPr>
          <p:nvPr>
            <p:ph type="body" idx="1"/>
          </p:nvPr>
        </p:nvSpPr>
        <p:spPr/>
        <p:txBody>
          <a:bodyPr/>
          <a:lstStyle/>
          <a:p>
            <a:r>
              <a:rPr lang="uk-UA" sz="2400" dirty="0" smtClean="0"/>
              <a:t>Переклад В. Стуса</a:t>
            </a:r>
            <a:endParaRPr lang="ru-RU" sz="2400" dirty="0"/>
          </a:p>
        </p:txBody>
      </p:sp>
      <p:sp>
        <p:nvSpPr>
          <p:cNvPr id="4" name="Объект 3"/>
          <p:cNvSpPr>
            <a:spLocks noGrp="1"/>
          </p:cNvSpPr>
          <p:nvPr>
            <p:ph sz="half" idx="2"/>
          </p:nvPr>
        </p:nvSpPr>
        <p:spPr/>
        <p:txBody>
          <a:bodyPr/>
          <a:lstStyle/>
          <a:p>
            <a:pPr marL="0" indent="0">
              <a:buNone/>
            </a:pPr>
            <a:r>
              <a:rPr lang="ru-RU" dirty="0"/>
              <a:t>Коли </a:t>
            </a:r>
            <a:r>
              <a:rPr lang="ru-RU" dirty="0" err="1"/>
              <a:t>ти</a:t>
            </a:r>
            <a:r>
              <a:rPr lang="ru-RU" dirty="0"/>
              <a:t> </a:t>
            </a:r>
            <a:r>
              <a:rPr lang="ru-RU" dirty="0" err="1"/>
              <a:t>знаєш</a:t>
            </a:r>
            <a:r>
              <a:rPr lang="ru-RU" dirty="0"/>
              <a:t>, </a:t>
            </a:r>
            <a:r>
              <a:rPr lang="ru-RU" dirty="0" err="1"/>
              <a:t>що</a:t>
            </a:r>
            <a:r>
              <a:rPr lang="ru-RU" dirty="0"/>
              <a:t> за </a:t>
            </a:r>
            <a:r>
              <a:rPr lang="ru-RU" dirty="0" err="1"/>
              <a:t>лицедії</a:t>
            </a:r>
            <a:r>
              <a:rPr lang="ru-RU" dirty="0"/>
              <a:t> — </a:t>
            </a:r>
          </a:p>
          <a:p>
            <a:pPr marL="0" indent="0">
              <a:buNone/>
            </a:pPr>
            <a:r>
              <a:rPr lang="ru-RU" dirty="0" err="1"/>
              <a:t>Облуда</a:t>
            </a:r>
            <a:r>
              <a:rPr lang="ru-RU" dirty="0"/>
              <a:t> </a:t>
            </a:r>
            <a:r>
              <a:rPr lang="ru-RU" dirty="0" err="1"/>
              <a:t>щастя</a:t>
            </a:r>
            <a:r>
              <a:rPr lang="ru-RU" dirty="0"/>
              <a:t> й </a:t>
            </a:r>
            <a:r>
              <a:rPr lang="ru-RU" dirty="0" err="1"/>
              <a:t>машкара</a:t>
            </a:r>
            <a:r>
              <a:rPr lang="ru-RU" dirty="0"/>
              <a:t> </a:t>
            </a:r>
            <a:r>
              <a:rPr lang="ru-RU" dirty="0" err="1"/>
              <a:t>нещасть</a:t>
            </a:r>
            <a:r>
              <a:rPr lang="ru-RU" dirty="0"/>
              <a:t>. </a:t>
            </a:r>
          </a:p>
          <a:p>
            <a:endParaRPr lang="ru-RU" dirty="0"/>
          </a:p>
        </p:txBody>
      </p:sp>
      <p:sp>
        <p:nvSpPr>
          <p:cNvPr id="5" name="Текст 4"/>
          <p:cNvSpPr>
            <a:spLocks noGrp="1"/>
          </p:cNvSpPr>
          <p:nvPr>
            <p:ph type="body" sz="quarter" idx="3"/>
          </p:nvPr>
        </p:nvSpPr>
        <p:spPr/>
        <p:txBody>
          <a:bodyPr/>
          <a:lstStyle/>
          <a:p>
            <a:r>
              <a:rPr lang="uk-UA" sz="2400" dirty="0" smtClean="0"/>
              <a:t>Переклад Є. Сверстюка</a:t>
            </a:r>
            <a:endParaRPr lang="ru-RU" sz="2400" dirty="0"/>
          </a:p>
        </p:txBody>
      </p:sp>
      <p:sp>
        <p:nvSpPr>
          <p:cNvPr id="6" name="Объект 5"/>
          <p:cNvSpPr>
            <a:spLocks noGrp="1"/>
          </p:cNvSpPr>
          <p:nvPr>
            <p:ph sz="quarter" idx="4"/>
          </p:nvPr>
        </p:nvSpPr>
        <p:spPr/>
        <p:txBody>
          <a:bodyPr/>
          <a:lstStyle/>
          <a:p>
            <a:pPr marL="0" indent="0">
              <a:buNone/>
            </a:pPr>
            <a:r>
              <a:rPr lang="ru-RU" dirty="0" err="1"/>
              <a:t>Якщо</a:t>
            </a:r>
            <a:r>
              <a:rPr lang="ru-RU" dirty="0"/>
              <a:t> </a:t>
            </a:r>
            <a:r>
              <a:rPr lang="ru-RU" dirty="0" err="1"/>
              <a:t>Тріумф</a:t>
            </a:r>
            <a:r>
              <a:rPr lang="ru-RU" dirty="0"/>
              <a:t>, </a:t>
            </a:r>
            <a:r>
              <a:rPr lang="ru-RU" dirty="0" err="1"/>
              <a:t>зарівно</a:t>
            </a:r>
            <a:r>
              <a:rPr lang="ru-RU" dirty="0"/>
              <a:t> як </a:t>
            </a:r>
            <a:r>
              <a:rPr lang="ru-RU" dirty="0" err="1"/>
              <a:t>Нещастя</a:t>
            </a:r>
            <a:r>
              <a:rPr lang="ru-RU" dirty="0"/>
              <a:t>,</a:t>
            </a:r>
          </a:p>
          <a:p>
            <a:pPr marL="0" indent="0">
              <a:buNone/>
            </a:pPr>
            <a:r>
              <a:rPr lang="ru-RU" dirty="0" err="1"/>
              <a:t>Сприймеш</a:t>
            </a:r>
            <a:r>
              <a:rPr lang="ru-RU" dirty="0"/>
              <a:t> як </a:t>
            </a:r>
            <a:r>
              <a:rPr lang="ru-RU" dirty="0" err="1"/>
              <a:t>дим</a:t>
            </a:r>
            <a:r>
              <a:rPr lang="ru-RU" dirty="0"/>
              <a:t> і </a:t>
            </a:r>
            <a:r>
              <a:rPr lang="ru-RU" dirty="0" err="1"/>
              <a:t>вітер</a:t>
            </a:r>
            <a:r>
              <a:rPr lang="ru-RU" dirty="0"/>
              <a:t> на </a:t>
            </a:r>
            <a:r>
              <a:rPr lang="ru-RU" dirty="0" err="1"/>
              <a:t>віку</a:t>
            </a:r>
            <a:r>
              <a:rPr lang="ru-RU" dirty="0"/>
              <a:t>.</a:t>
            </a:r>
          </a:p>
          <a:p>
            <a:endParaRPr lang="ru-RU" dirty="0"/>
          </a:p>
        </p:txBody>
      </p:sp>
    </p:spTree>
    <p:extLst>
      <p:ext uri="{BB962C8B-B14F-4D97-AF65-F5344CB8AC3E}">
        <p14:creationId xmlns:p14="http://schemas.microsoft.com/office/powerpoint/2010/main" val="17477923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lnSpc>
                <a:spcPct val="115000"/>
              </a:lnSpc>
              <a:spcAft>
                <a:spcPts val="1000"/>
              </a:spcAft>
            </a:pPr>
            <a:r>
              <a:rPr lang="uk-UA" sz="1800" b="1" u="sng" dirty="0">
                <a:latin typeface="Calibri"/>
                <a:ea typeface="Calibri"/>
                <a:cs typeface="Times New Roman"/>
              </a:rPr>
              <a:t>Підрядковий </a:t>
            </a:r>
            <a:r>
              <a:rPr lang="uk-UA" sz="1800" b="1" u="sng" dirty="0" smtClean="0">
                <a:latin typeface="Calibri"/>
                <a:ea typeface="Calibri"/>
                <a:cs typeface="Times New Roman"/>
              </a:rPr>
              <a:t>переклад</a:t>
            </a:r>
            <a:r>
              <a:rPr lang="ru-RU" sz="1800" dirty="0">
                <a:latin typeface="Calibri"/>
                <a:ea typeface="Calibri"/>
                <a:cs typeface="Times New Roman"/>
              </a:rPr>
              <a:t/>
            </a:r>
            <a:br>
              <a:rPr lang="ru-RU" sz="1800" dirty="0">
                <a:latin typeface="Calibri"/>
                <a:ea typeface="Calibri"/>
                <a:cs typeface="Times New Roman"/>
              </a:rPr>
            </a:br>
            <a:r>
              <a:rPr lang="uk-UA" sz="1800" b="1" dirty="0" smtClean="0">
                <a:latin typeface="Calibri"/>
                <a:ea typeface="Calibri"/>
                <a:cs typeface="Times New Roman"/>
              </a:rPr>
              <a:t>Якщо </a:t>
            </a:r>
            <a:r>
              <a:rPr lang="uk-UA" sz="1800" b="1" dirty="0">
                <a:latin typeface="Calibri"/>
                <a:ea typeface="Calibri"/>
                <a:cs typeface="Times New Roman"/>
              </a:rPr>
              <a:t>ти можеш витримати правду, яку почув,</a:t>
            </a:r>
            <a:r>
              <a:rPr lang="ru-RU" sz="1800" dirty="0">
                <a:latin typeface="Calibri"/>
                <a:ea typeface="Calibri"/>
                <a:cs typeface="Times New Roman"/>
              </a:rPr>
              <a:t/>
            </a:r>
            <a:br>
              <a:rPr lang="ru-RU" sz="1800" dirty="0">
                <a:latin typeface="Calibri"/>
                <a:ea typeface="Calibri"/>
                <a:cs typeface="Times New Roman"/>
              </a:rPr>
            </a:br>
            <a:r>
              <a:rPr lang="uk-UA" sz="1800" b="1" dirty="0">
                <a:latin typeface="Calibri"/>
                <a:ea typeface="Calibri"/>
                <a:cs typeface="Times New Roman"/>
              </a:rPr>
              <a:t>Перекручену негідниками, щоб розставити пастки для </a:t>
            </a:r>
            <a:r>
              <a:rPr lang="uk-UA" sz="1800" b="1" dirty="0" smtClean="0">
                <a:latin typeface="Calibri"/>
                <a:ea typeface="Calibri"/>
                <a:cs typeface="Times New Roman"/>
              </a:rPr>
              <a:t>дурнів,</a:t>
            </a:r>
            <a:r>
              <a:rPr lang="ru-RU" sz="1800" dirty="0" smtClean="0">
                <a:latin typeface="Calibri"/>
                <a:ea typeface="Calibri"/>
                <a:cs typeface="Times New Roman"/>
              </a:rPr>
              <a:t/>
            </a:r>
            <a:br>
              <a:rPr lang="ru-RU" sz="1800" dirty="0" smtClean="0">
                <a:latin typeface="Calibri"/>
                <a:ea typeface="Calibri"/>
                <a:cs typeface="Times New Roman"/>
              </a:rPr>
            </a:br>
            <a:r>
              <a:rPr lang="uk-UA" sz="1800" b="1" dirty="0" smtClean="0">
                <a:latin typeface="Calibri"/>
                <a:ea typeface="Calibri"/>
                <a:cs typeface="Times New Roman"/>
              </a:rPr>
              <a:t>Або </a:t>
            </a:r>
            <a:r>
              <a:rPr lang="uk-UA" sz="1800" b="1" dirty="0">
                <a:latin typeface="Calibri"/>
                <a:ea typeface="Calibri"/>
                <a:cs typeface="Times New Roman"/>
              </a:rPr>
              <a:t>бачити те, чому ти віддав своє життя,  зруйнованим </a:t>
            </a:r>
            <a:r>
              <a:rPr lang="ru-RU" sz="1800" dirty="0">
                <a:latin typeface="Calibri"/>
                <a:ea typeface="Calibri"/>
                <a:cs typeface="Times New Roman"/>
              </a:rPr>
              <a:t/>
            </a:r>
            <a:br>
              <a:rPr lang="ru-RU" sz="1800" dirty="0">
                <a:latin typeface="Calibri"/>
                <a:ea typeface="Calibri"/>
                <a:cs typeface="Times New Roman"/>
              </a:rPr>
            </a:br>
            <a:r>
              <a:rPr lang="uk-UA" sz="1800" b="1" dirty="0">
                <a:latin typeface="Calibri"/>
                <a:ea typeface="Calibri"/>
                <a:cs typeface="Times New Roman"/>
              </a:rPr>
              <a:t>Й, згорблений, відбудувати його старим інструментом.</a:t>
            </a:r>
            <a:endParaRPr lang="ru-RU" sz="1800" dirty="0">
              <a:effectLst/>
              <a:latin typeface="Calibri"/>
              <a:ea typeface="Calibri"/>
              <a:cs typeface="Times New Roman"/>
            </a:endParaRPr>
          </a:p>
        </p:txBody>
      </p:sp>
      <p:sp>
        <p:nvSpPr>
          <p:cNvPr id="3" name="Текст 2"/>
          <p:cNvSpPr>
            <a:spLocks noGrp="1"/>
          </p:cNvSpPr>
          <p:nvPr>
            <p:ph type="body" idx="1"/>
          </p:nvPr>
        </p:nvSpPr>
        <p:spPr>
          <a:xfrm>
            <a:off x="758952" y="476672"/>
            <a:ext cx="3657600" cy="772690"/>
          </a:xfrm>
        </p:spPr>
        <p:txBody>
          <a:bodyPr/>
          <a:lstStyle/>
          <a:p>
            <a:r>
              <a:rPr lang="uk-UA" sz="2400" dirty="0" smtClean="0"/>
              <a:t>Переклад В. Стуса</a:t>
            </a:r>
            <a:endParaRPr lang="ru-RU" sz="2400" dirty="0"/>
          </a:p>
        </p:txBody>
      </p:sp>
      <p:sp>
        <p:nvSpPr>
          <p:cNvPr id="4" name="Объект 3"/>
          <p:cNvSpPr>
            <a:spLocks noGrp="1"/>
          </p:cNvSpPr>
          <p:nvPr>
            <p:ph sz="half" idx="2"/>
          </p:nvPr>
        </p:nvSpPr>
        <p:spPr/>
        <p:txBody>
          <a:bodyPr>
            <a:normAutofit lnSpcReduction="10000"/>
          </a:bodyPr>
          <a:lstStyle/>
          <a:p>
            <a:pPr marL="0" indent="0">
              <a:buNone/>
            </a:pPr>
            <a:r>
              <a:rPr lang="ru-RU" dirty="0"/>
              <a:t>Коли </a:t>
            </a:r>
            <a:r>
              <a:rPr lang="ru-RU" dirty="0" err="1"/>
              <a:t>ти</a:t>
            </a:r>
            <a:r>
              <a:rPr lang="ru-RU" dirty="0"/>
              <a:t> годен </a:t>
            </a:r>
            <a:r>
              <a:rPr lang="ru-RU" dirty="0" err="1"/>
              <a:t>правди</a:t>
            </a:r>
            <a:r>
              <a:rPr lang="ru-RU" dirty="0"/>
              <a:t> </a:t>
            </a:r>
            <a:r>
              <a:rPr lang="ru-RU" dirty="0" err="1"/>
              <a:t>пильнувати</a:t>
            </a:r>
            <a:r>
              <a:rPr lang="ru-RU" dirty="0"/>
              <a:t>, </a:t>
            </a:r>
          </a:p>
          <a:p>
            <a:pPr marL="0" indent="0">
              <a:buNone/>
            </a:pPr>
            <a:r>
              <a:rPr lang="ru-RU" dirty="0" smtClean="0"/>
              <a:t>З </a:t>
            </a:r>
            <a:r>
              <a:rPr lang="ru-RU" dirty="0" err="1"/>
              <a:t>якої</a:t>
            </a:r>
            <a:r>
              <a:rPr lang="ru-RU" dirty="0"/>
              <a:t> </a:t>
            </a:r>
            <a:r>
              <a:rPr lang="ru-RU" dirty="0" err="1"/>
              <a:t>вже</a:t>
            </a:r>
            <a:r>
              <a:rPr lang="ru-RU" dirty="0"/>
              <a:t> </a:t>
            </a:r>
            <a:r>
              <a:rPr lang="ru-RU" dirty="0" err="1"/>
              <a:t>зискують</a:t>
            </a:r>
            <a:r>
              <a:rPr lang="ru-RU" dirty="0"/>
              <a:t> </a:t>
            </a:r>
            <a:r>
              <a:rPr lang="ru-RU" dirty="0" err="1"/>
              <a:t>махлярі</a:t>
            </a:r>
            <a:r>
              <a:rPr lang="ru-RU" dirty="0"/>
              <a:t>, </a:t>
            </a:r>
          </a:p>
          <a:p>
            <a:pPr marL="0" indent="0">
              <a:buNone/>
            </a:pPr>
            <a:r>
              <a:rPr lang="ru-RU" dirty="0" err="1" smtClean="0"/>
              <a:t>Розбитий</a:t>
            </a:r>
            <a:r>
              <a:rPr lang="ru-RU" dirty="0" smtClean="0"/>
              <a:t> </a:t>
            </a:r>
            <a:r>
              <a:rPr lang="ru-RU" dirty="0" err="1"/>
              <a:t>витвір</a:t>
            </a:r>
            <a:r>
              <a:rPr lang="ru-RU" dirty="0"/>
              <a:t> </a:t>
            </a:r>
            <a:r>
              <a:rPr lang="ru-RU" dirty="0" err="1"/>
              <a:t>знову</a:t>
            </a:r>
            <a:r>
              <a:rPr lang="ru-RU" dirty="0"/>
              <a:t> </a:t>
            </a:r>
            <a:r>
              <a:rPr lang="ru-RU" dirty="0" err="1"/>
              <a:t>доробляти</a:t>
            </a:r>
            <a:r>
              <a:rPr lang="ru-RU" dirty="0"/>
              <a:t>, </a:t>
            </a:r>
          </a:p>
          <a:p>
            <a:pPr marL="0" indent="0">
              <a:buNone/>
            </a:pPr>
            <a:r>
              <a:rPr lang="ru-RU" dirty="0" err="1" smtClean="0"/>
              <a:t>Хоча</a:t>
            </a:r>
            <a:r>
              <a:rPr lang="ru-RU" dirty="0" smtClean="0"/>
              <a:t> </a:t>
            </a:r>
            <a:r>
              <a:rPr lang="ru-RU" dirty="0" err="1"/>
              <a:t>начиння</a:t>
            </a:r>
            <a:r>
              <a:rPr lang="ru-RU" dirty="0"/>
              <a:t> </a:t>
            </a:r>
            <a:r>
              <a:rPr lang="ru-RU" dirty="0" err="1"/>
              <a:t>геть</a:t>
            </a:r>
            <a:r>
              <a:rPr lang="ru-RU" dirty="0"/>
              <a:t> уже </a:t>
            </a:r>
            <a:r>
              <a:rPr lang="ru-RU" dirty="0" err="1"/>
              <a:t>старі</a:t>
            </a:r>
            <a:r>
              <a:rPr lang="ru-RU" dirty="0"/>
              <a:t>.</a:t>
            </a:r>
          </a:p>
          <a:p>
            <a:endParaRPr lang="ru-RU" dirty="0"/>
          </a:p>
        </p:txBody>
      </p:sp>
      <p:sp>
        <p:nvSpPr>
          <p:cNvPr id="5" name="Текст 4"/>
          <p:cNvSpPr>
            <a:spLocks noGrp="1"/>
          </p:cNvSpPr>
          <p:nvPr>
            <p:ph type="body" sz="quarter" idx="3"/>
          </p:nvPr>
        </p:nvSpPr>
        <p:spPr/>
        <p:txBody>
          <a:bodyPr/>
          <a:lstStyle/>
          <a:p>
            <a:r>
              <a:rPr lang="uk-UA" sz="2400" dirty="0" smtClean="0"/>
              <a:t>Переклад Є. </a:t>
            </a:r>
            <a:r>
              <a:rPr lang="uk-UA" sz="2400" dirty="0"/>
              <a:t>С</a:t>
            </a:r>
            <a:r>
              <a:rPr lang="uk-UA" sz="2400" dirty="0" smtClean="0"/>
              <a:t>верстюка</a:t>
            </a:r>
            <a:endParaRPr lang="ru-RU" sz="2400" dirty="0"/>
          </a:p>
        </p:txBody>
      </p:sp>
      <p:sp>
        <p:nvSpPr>
          <p:cNvPr id="6" name="Объект 5"/>
          <p:cNvSpPr>
            <a:spLocks noGrp="1"/>
          </p:cNvSpPr>
          <p:nvPr>
            <p:ph sz="quarter" idx="4"/>
          </p:nvPr>
        </p:nvSpPr>
        <p:spPr/>
        <p:txBody>
          <a:bodyPr>
            <a:normAutofit lnSpcReduction="10000"/>
          </a:bodyPr>
          <a:lstStyle/>
          <a:p>
            <a:pPr marL="0" indent="0">
              <a:buNone/>
            </a:pPr>
            <a:r>
              <a:rPr lang="ru-RU" dirty="0" err="1"/>
              <a:t>Якщо</a:t>
            </a:r>
            <a:r>
              <a:rPr lang="ru-RU" dirty="0"/>
              <a:t> </a:t>
            </a:r>
            <a:r>
              <a:rPr lang="ru-RU" dirty="0" err="1"/>
              <a:t>стерпиш</a:t>
            </a:r>
            <a:r>
              <a:rPr lang="ru-RU" dirty="0"/>
              <a:t>, як з </a:t>
            </a:r>
            <a:r>
              <a:rPr lang="ru-RU" dirty="0" err="1"/>
              <a:t>правди</a:t>
            </a:r>
            <a:r>
              <a:rPr lang="ru-RU" dirty="0"/>
              <a:t> </a:t>
            </a:r>
            <a:r>
              <a:rPr lang="ru-RU" dirty="0" err="1"/>
              <a:t>твого</a:t>
            </a:r>
            <a:r>
              <a:rPr lang="ru-RU" dirty="0"/>
              <a:t> слова</a:t>
            </a:r>
          </a:p>
          <a:p>
            <a:pPr marL="0" indent="0">
              <a:buNone/>
            </a:pPr>
            <a:r>
              <a:rPr lang="ru-RU" dirty="0" err="1"/>
              <a:t>Пройдисвіт</a:t>
            </a:r>
            <a:r>
              <a:rPr lang="ru-RU" dirty="0"/>
              <a:t> ставить </a:t>
            </a:r>
            <a:r>
              <a:rPr lang="ru-RU" dirty="0" err="1"/>
              <a:t>пастку</a:t>
            </a:r>
            <a:r>
              <a:rPr lang="ru-RU" dirty="0"/>
              <a:t> на </a:t>
            </a:r>
            <a:r>
              <a:rPr lang="ru-RU" dirty="0" err="1"/>
              <a:t>простих</a:t>
            </a:r>
            <a:r>
              <a:rPr lang="ru-RU" dirty="0"/>
              <a:t>,</a:t>
            </a:r>
          </a:p>
          <a:p>
            <a:pPr marL="0" indent="0">
              <a:buNone/>
            </a:pPr>
            <a:r>
              <a:rPr lang="ru-RU" dirty="0" err="1"/>
              <a:t>Якщо</a:t>
            </a:r>
            <a:r>
              <a:rPr lang="ru-RU" dirty="0"/>
              <a:t> </a:t>
            </a:r>
            <a:r>
              <a:rPr lang="ru-RU" dirty="0" err="1"/>
              <a:t>впаде</a:t>
            </a:r>
            <a:r>
              <a:rPr lang="ru-RU" dirty="0"/>
              <a:t> все, </a:t>
            </a:r>
            <a:r>
              <a:rPr lang="ru-RU" dirty="0" err="1"/>
              <a:t>чим</a:t>
            </a:r>
            <a:r>
              <a:rPr lang="ru-RU" dirty="0"/>
              <a:t> </a:t>
            </a:r>
            <a:r>
              <a:rPr lang="ru-RU" dirty="0" err="1"/>
              <a:t>ти</a:t>
            </a:r>
            <a:r>
              <a:rPr lang="ru-RU" dirty="0"/>
              <a:t> жив, і </a:t>
            </a:r>
            <a:r>
              <a:rPr lang="ru-RU" dirty="0" err="1"/>
              <a:t>знову</a:t>
            </a:r>
            <a:endParaRPr lang="ru-RU" dirty="0"/>
          </a:p>
          <a:p>
            <a:pPr marL="0" indent="0">
              <a:buNone/>
            </a:pPr>
            <a:r>
              <a:rPr lang="ru-RU" dirty="0" err="1"/>
              <a:t>Зумієш</a:t>
            </a:r>
            <a:r>
              <a:rPr lang="ru-RU" dirty="0"/>
              <a:t> все </a:t>
            </a:r>
            <a:r>
              <a:rPr lang="ru-RU" dirty="0" err="1"/>
              <a:t>почати</a:t>
            </a:r>
            <a:r>
              <a:rPr lang="ru-RU" dirty="0"/>
              <a:t> - і </a:t>
            </a:r>
            <a:r>
              <a:rPr lang="ru-RU" dirty="0" err="1"/>
              <a:t>звести</a:t>
            </a:r>
            <a:r>
              <a:rPr lang="ru-RU" dirty="0"/>
              <a:t>. </a:t>
            </a:r>
          </a:p>
          <a:p>
            <a:pPr marL="0" indent="0">
              <a:buNone/>
            </a:pPr>
            <a:endParaRPr lang="ru-RU" dirty="0"/>
          </a:p>
        </p:txBody>
      </p:sp>
    </p:spTree>
    <p:extLst>
      <p:ext uri="{BB962C8B-B14F-4D97-AF65-F5344CB8AC3E}">
        <p14:creationId xmlns:p14="http://schemas.microsoft.com/office/powerpoint/2010/main" val="20639882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2000" y="5157192"/>
            <a:ext cx="6781800" cy="1015008"/>
          </a:xfrm>
        </p:spPr>
        <p:txBody>
          <a:bodyPr/>
          <a:lstStyle/>
          <a:p>
            <a:pPr algn="ctr"/>
            <a:r>
              <a:rPr lang="uk-UA" dirty="0" err="1" smtClean="0"/>
              <a:t>Райнер</a:t>
            </a:r>
            <a:r>
              <a:rPr lang="uk-UA" dirty="0" smtClean="0"/>
              <a:t> </a:t>
            </a:r>
            <a:r>
              <a:rPr lang="uk-UA" dirty="0"/>
              <a:t>М</a:t>
            </a:r>
            <a:r>
              <a:rPr lang="uk-UA" dirty="0" smtClean="0"/>
              <a:t>арія Рільке </a:t>
            </a:r>
            <a:endParaRPr lang="ru-RU"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59632" y="764704"/>
            <a:ext cx="7128792" cy="42484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89235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2000" y="6093296"/>
            <a:ext cx="6781800" cy="78904"/>
          </a:xfrm>
        </p:spPr>
        <p:txBody>
          <a:bodyPr>
            <a:normAutofit fontScale="90000"/>
          </a:bodyPr>
          <a:lstStyle/>
          <a:p>
            <a:r>
              <a:rPr lang="uk-UA" dirty="0" smtClean="0"/>
              <a:t>Барс </a:t>
            </a:r>
            <a:endParaRPr lang="ru-RU" dirty="0"/>
          </a:p>
        </p:txBody>
      </p:sp>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43608" y="548680"/>
            <a:ext cx="7272808" cy="4680520"/>
          </a:xfrm>
        </p:spPr>
      </p:pic>
    </p:spTree>
    <p:extLst>
      <p:ext uri="{BB962C8B-B14F-4D97-AF65-F5344CB8AC3E}">
        <p14:creationId xmlns:p14="http://schemas.microsoft.com/office/powerpoint/2010/main" val="21473408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1600" dirty="0" smtClean="0"/>
              <a:t>Оригінал </a:t>
            </a:r>
            <a:br>
              <a:rPr lang="uk-UA" sz="1600" dirty="0" smtClean="0"/>
            </a:br>
            <a:r>
              <a:rPr lang="de-DE" sz="1600" dirty="0" smtClean="0"/>
              <a:t>Der </a:t>
            </a:r>
            <a:r>
              <a:rPr lang="de-DE" sz="1600" dirty="0"/>
              <a:t>Panther </a:t>
            </a:r>
            <a:br>
              <a:rPr lang="de-DE" sz="1600" dirty="0"/>
            </a:br>
            <a:r>
              <a:rPr lang="de-DE" sz="1600" dirty="0"/>
              <a:t>Sein Blick ist vom </a:t>
            </a:r>
            <a:r>
              <a:rPr lang="de-DE" sz="1600" dirty="0" err="1"/>
              <a:t>Voruebergehn</a:t>
            </a:r>
            <a:r>
              <a:rPr lang="de-DE" sz="1600" dirty="0"/>
              <a:t> der </a:t>
            </a:r>
            <a:r>
              <a:rPr lang="de-DE" sz="1600" dirty="0" err="1"/>
              <a:t>Staebe</a:t>
            </a:r>
            <a:r>
              <a:rPr lang="de-DE" sz="1600" dirty="0"/>
              <a:t> </a:t>
            </a:r>
            <a:br>
              <a:rPr lang="de-DE" sz="1600" dirty="0"/>
            </a:br>
            <a:r>
              <a:rPr lang="de-DE" sz="1600" dirty="0"/>
              <a:t>So </a:t>
            </a:r>
            <a:r>
              <a:rPr lang="de-DE" sz="1600" dirty="0" err="1"/>
              <a:t>mued</a:t>
            </a:r>
            <a:r>
              <a:rPr lang="de-DE" sz="1600" dirty="0"/>
              <a:t> geworden, dass er nichts mehr </a:t>
            </a:r>
            <a:r>
              <a:rPr lang="de-DE" sz="1600" dirty="0" err="1"/>
              <a:t>haelt</a:t>
            </a:r>
            <a:r>
              <a:rPr lang="de-DE" sz="1600" dirty="0"/>
              <a:t>. </a:t>
            </a:r>
            <a:br>
              <a:rPr lang="de-DE" sz="1600" dirty="0"/>
            </a:br>
            <a:r>
              <a:rPr lang="de-DE" sz="1600" dirty="0"/>
              <a:t>Ihm ist, als ob es tausend </a:t>
            </a:r>
            <a:r>
              <a:rPr lang="de-DE" sz="1600" dirty="0" err="1"/>
              <a:t>Staebe</a:t>
            </a:r>
            <a:r>
              <a:rPr lang="de-DE" sz="1600" dirty="0"/>
              <a:t> </a:t>
            </a:r>
            <a:r>
              <a:rPr lang="de-DE" sz="1600" dirty="0" err="1"/>
              <a:t>gaebe</a:t>
            </a:r>
            <a:r>
              <a:rPr lang="de-DE" sz="1600" dirty="0"/>
              <a:t> </a:t>
            </a:r>
            <a:br>
              <a:rPr lang="de-DE" sz="1600" dirty="0"/>
            </a:br>
            <a:r>
              <a:rPr lang="de-DE" sz="1600" dirty="0"/>
              <a:t>und hinter tausend </a:t>
            </a:r>
            <a:r>
              <a:rPr lang="de-DE" sz="1600" dirty="0" err="1"/>
              <a:t>Staeben</a:t>
            </a:r>
            <a:r>
              <a:rPr lang="de-DE" sz="1600" dirty="0"/>
              <a:t> keine Welt. </a:t>
            </a:r>
            <a:endParaRPr lang="ru-RU" sz="1600" dirty="0"/>
          </a:p>
        </p:txBody>
      </p:sp>
      <p:sp>
        <p:nvSpPr>
          <p:cNvPr id="3" name="Текст 2"/>
          <p:cNvSpPr>
            <a:spLocks noGrp="1"/>
          </p:cNvSpPr>
          <p:nvPr>
            <p:ph type="body" idx="1"/>
          </p:nvPr>
        </p:nvSpPr>
        <p:spPr/>
        <p:txBody>
          <a:bodyPr/>
          <a:lstStyle/>
          <a:p>
            <a:r>
              <a:rPr lang="uk-UA" dirty="0" smtClean="0"/>
              <a:t>Пантера          М. Бажан</a:t>
            </a:r>
            <a:endParaRPr lang="ru-RU" dirty="0"/>
          </a:p>
        </p:txBody>
      </p:sp>
      <p:sp>
        <p:nvSpPr>
          <p:cNvPr id="4" name="Объект 3"/>
          <p:cNvSpPr>
            <a:spLocks noGrp="1"/>
          </p:cNvSpPr>
          <p:nvPr>
            <p:ph sz="half" idx="2"/>
          </p:nvPr>
        </p:nvSpPr>
        <p:spPr/>
        <p:txBody>
          <a:bodyPr>
            <a:normAutofit/>
          </a:bodyPr>
          <a:lstStyle/>
          <a:p>
            <a:pPr marL="0" indent="0">
              <a:buNone/>
            </a:pPr>
            <a:r>
              <a:rPr lang="uk-UA" sz="1800" dirty="0" smtClean="0"/>
              <a:t>В ботанічному саду. Париж</a:t>
            </a:r>
          </a:p>
          <a:p>
            <a:pPr marL="0" indent="0">
              <a:buNone/>
            </a:pPr>
            <a:endParaRPr lang="ru-RU" sz="1800" dirty="0" smtClean="0"/>
          </a:p>
          <a:p>
            <a:pPr marL="0" indent="0">
              <a:buNone/>
            </a:pPr>
            <a:r>
              <a:rPr lang="ru-RU" sz="1800" dirty="0" smtClean="0"/>
              <a:t>З </a:t>
            </a:r>
            <a:r>
              <a:rPr lang="ru-RU" sz="1800" dirty="0" err="1"/>
              <a:t>невпинного</a:t>
            </a:r>
            <a:r>
              <a:rPr lang="ru-RU" sz="1800" dirty="0"/>
              <a:t> </a:t>
            </a:r>
            <a:r>
              <a:rPr lang="ru-RU" sz="1800" dirty="0" err="1"/>
              <a:t>ходіння</a:t>
            </a:r>
            <a:r>
              <a:rPr lang="ru-RU" sz="1800" dirty="0"/>
              <a:t> мимо  </a:t>
            </a:r>
            <a:r>
              <a:rPr lang="ru-RU" sz="1800" dirty="0" err="1"/>
              <a:t>ґрат</a:t>
            </a:r>
            <a:endParaRPr lang="ru-RU" sz="1800" dirty="0"/>
          </a:p>
          <a:p>
            <a:pPr marL="0" indent="0">
              <a:buNone/>
            </a:pPr>
            <a:r>
              <a:rPr lang="ru-RU" sz="1800" dirty="0" smtClean="0"/>
              <a:t>У </a:t>
            </a:r>
            <a:r>
              <a:rPr lang="ru-RU" sz="1800" dirty="0" err="1"/>
              <a:t>неї</a:t>
            </a:r>
            <a:r>
              <a:rPr lang="ru-RU" sz="1800" dirty="0"/>
              <a:t> </a:t>
            </a:r>
            <a:r>
              <a:rPr lang="ru-RU" sz="1800" dirty="0" err="1"/>
              <a:t>зір</a:t>
            </a:r>
            <a:r>
              <a:rPr lang="ru-RU" sz="1800" dirty="0"/>
              <a:t> </a:t>
            </a:r>
            <a:r>
              <a:rPr lang="ru-RU" sz="1800" dirty="0" err="1"/>
              <a:t>спустошився</a:t>
            </a:r>
            <a:r>
              <a:rPr lang="ru-RU" sz="1800" dirty="0"/>
              <a:t> й </a:t>
            </a:r>
            <a:r>
              <a:rPr lang="ru-RU" sz="1800" dirty="0" err="1"/>
              <a:t>стомився</a:t>
            </a:r>
            <a:r>
              <a:rPr lang="ru-RU" sz="1800" dirty="0"/>
              <a:t>. </a:t>
            </a:r>
          </a:p>
          <a:p>
            <a:pPr marL="0" indent="0">
              <a:buNone/>
            </a:pPr>
            <a:r>
              <a:rPr lang="ru-RU" sz="1800" dirty="0" err="1"/>
              <a:t>Здається</a:t>
            </a:r>
            <a:r>
              <a:rPr lang="ru-RU" sz="1800" dirty="0"/>
              <a:t> </a:t>
            </a:r>
            <a:r>
              <a:rPr lang="ru-RU" sz="1800" dirty="0" err="1"/>
              <a:t>їй</a:t>
            </a:r>
            <a:r>
              <a:rPr lang="ru-RU" sz="1800" dirty="0"/>
              <a:t>, </a:t>
            </a:r>
            <a:r>
              <a:rPr lang="ru-RU" sz="1800" dirty="0" err="1"/>
              <a:t>що</a:t>
            </a:r>
            <a:r>
              <a:rPr lang="ru-RU" sz="1800" dirty="0"/>
              <a:t> стало </a:t>
            </a:r>
            <a:r>
              <a:rPr lang="ru-RU" sz="1800" dirty="0" err="1"/>
              <a:t>більш</a:t>
            </a:r>
            <a:r>
              <a:rPr lang="ru-RU" sz="1800" dirty="0"/>
              <a:t> в стократ </a:t>
            </a:r>
          </a:p>
          <a:p>
            <a:pPr marL="0" indent="0">
              <a:buNone/>
            </a:pPr>
            <a:r>
              <a:rPr lang="ru-RU" sz="1800" dirty="0" smtClean="0"/>
              <a:t>Тих </a:t>
            </a:r>
            <a:r>
              <a:rPr lang="ru-RU" sz="1800" dirty="0"/>
              <a:t>грат,- за ними, </a:t>
            </a:r>
            <a:r>
              <a:rPr lang="ru-RU" sz="1800" dirty="0" err="1"/>
              <a:t>певне</a:t>
            </a:r>
            <a:r>
              <a:rPr lang="ru-RU" sz="1800" dirty="0"/>
              <a:t>, </a:t>
            </a:r>
            <a:r>
              <a:rPr lang="ru-RU" sz="1800" dirty="0" err="1"/>
              <a:t>світ</a:t>
            </a:r>
            <a:r>
              <a:rPr lang="ru-RU" sz="1800" dirty="0"/>
              <a:t> </a:t>
            </a:r>
            <a:r>
              <a:rPr lang="ru-RU" sz="1800" dirty="0" err="1"/>
              <a:t>кінчився</a:t>
            </a:r>
            <a:r>
              <a:rPr lang="ru-RU" sz="1800" dirty="0"/>
              <a:t>. </a:t>
            </a:r>
          </a:p>
          <a:p>
            <a:endParaRPr lang="ru-RU" dirty="0"/>
          </a:p>
        </p:txBody>
      </p:sp>
      <p:sp>
        <p:nvSpPr>
          <p:cNvPr id="5" name="Текст 4"/>
          <p:cNvSpPr>
            <a:spLocks noGrp="1"/>
          </p:cNvSpPr>
          <p:nvPr>
            <p:ph type="body" sz="quarter" idx="3"/>
          </p:nvPr>
        </p:nvSpPr>
        <p:spPr/>
        <p:txBody>
          <a:bodyPr/>
          <a:lstStyle/>
          <a:p>
            <a:r>
              <a:rPr lang="uk-UA" dirty="0" smtClean="0"/>
              <a:t>       Барс               В. Стус</a:t>
            </a:r>
            <a:endParaRPr lang="ru-RU" dirty="0"/>
          </a:p>
        </p:txBody>
      </p:sp>
      <p:sp>
        <p:nvSpPr>
          <p:cNvPr id="6" name="Объект 5"/>
          <p:cNvSpPr>
            <a:spLocks noGrp="1"/>
          </p:cNvSpPr>
          <p:nvPr>
            <p:ph sz="quarter" idx="4"/>
          </p:nvPr>
        </p:nvSpPr>
        <p:spPr/>
        <p:txBody>
          <a:bodyPr>
            <a:normAutofit/>
          </a:bodyPr>
          <a:lstStyle/>
          <a:p>
            <a:pPr marL="0" indent="0">
              <a:buNone/>
            </a:pPr>
            <a:endParaRPr lang="ru-RU" sz="1800" dirty="0" smtClean="0"/>
          </a:p>
          <a:p>
            <a:pPr marL="0" indent="0">
              <a:buNone/>
            </a:pPr>
            <a:endParaRPr lang="ru-RU" sz="1800" dirty="0" smtClean="0"/>
          </a:p>
          <a:p>
            <a:pPr marL="0" indent="0">
              <a:buNone/>
            </a:pPr>
            <a:r>
              <a:rPr lang="ru-RU" sz="1800" dirty="0" err="1" smtClean="0"/>
              <a:t>Йому</a:t>
            </a:r>
            <a:r>
              <a:rPr lang="ru-RU" sz="1800" dirty="0" smtClean="0"/>
              <a:t> </a:t>
            </a:r>
            <a:r>
              <a:rPr lang="ru-RU" sz="1800" dirty="0" err="1"/>
              <a:t>несила</a:t>
            </a:r>
            <a:r>
              <a:rPr lang="ru-RU" sz="1800" dirty="0"/>
              <a:t> </a:t>
            </a:r>
            <a:r>
              <a:rPr lang="ru-RU" sz="1800" dirty="0" err="1"/>
              <a:t>втоми</a:t>
            </a:r>
            <a:r>
              <a:rPr lang="ru-RU" sz="1800" dirty="0"/>
              <a:t> </a:t>
            </a:r>
            <a:r>
              <a:rPr lang="ru-RU" sz="1800" dirty="0" err="1"/>
              <a:t>подолати</a:t>
            </a:r>
            <a:endParaRPr lang="ru-RU" sz="1800" dirty="0"/>
          </a:p>
          <a:p>
            <a:pPr marL="0" indent="0">
              <a:buNone/>
            </a:pPr>
            <a:r>
              <a:rPr lang="ru-RU" sz="1800" dirty="0" smtClean="0"/>
              <a:t>Од </a:t>
            </a:r>
            <a:r>
              <a:rPr lang="ru-RU" sz="1800" dirty="0" err="1"/>
              <a:t>миготіння</a:t>
            </a:r>
            <a:r>
              <a:rPr lang="ru-RU" sz="1800" dirty="0"/>
              <a:t> </a:t>
            </a:r>
            <a:r>
              <a:rPr lang="ru-RU" sz="1800" dirty="0" err="1"/>
              <a:t>нескінченних</a:t>
            </a:r>
            <a:r>
              <a:rPr lang="ru-RU" sz="1800" dirty="0"/>
              <a:t> </a:t>
            </a:r>
            <a:r>
              <a:rPr lang="ru-RU" sz="1800" dirty="0" err="1"/>
              <a:t>ґрат</a:t>
            </a:r>
            <a:r>
              <a:rPr lang="ru-RU" sz="1800" dirty="0"/>
              <a:t>.</a:t>
            </a:r>
          </a:p>
          <a:p>
            <a:pPr marL="0" indent="0">
              <a:buNone/>
            </a:pPr>
            <a:r>
              <a:rPr lang="ru-RU" sz="1800" dirty="0" err="1"/>
              <a:t>Неначе</a:t>
            </a:r>
            <a:r>
              <a:rPr lang="ru-RU" sz="1800" dirty="0"/>
              <a:t> </a:t>
            </a:r>
            <a:r>
              <a:rPr lang="ru-RU" sz="1800" dirty="0" err="1"/>
              <a:t>світ</a:t>
            </a:r>
            <a:r>
              <a:rPr lang="ru-RU" sz="1800" dirty="0"/>
              <a:t> — </a:t>
            </a:r>
            <a:r>
              <a:rPr lang="ru-RU" sz="1800" dirty="0" err="1"/>
              <a:t>це</a:t>
            </a:r>
            <a:r>
              <a:rPr lang="ru-RU" sz="1800" dirty="0"/>
              <a:t> </a:t>
            </a:r>
            <a:r>
              <a:rPr lang="ru-RU" sz="1800" dirty="0" err="1"/>
              <a:t>ґрати</a:t>
            </a:r>
            <a:r>
              <a:rPr lang="ru-RU" sz="1800" dirty="0"/>
              <a:t>, </a:t>
            </a:r>
            <a:r>
              <a:rPr lang="ru-RU" sz="1800" dirty="0" err="1"/>
              <a:t>ґрати</a:t>
            </a:r>
            <a:r>
              <a:rPr lang="ru-RU" sz="1800" dirty="0"/>
              <a:t>, </a:t>
            </a:r>
            <a:r>
              <a:rPr lang="ru-RU" sz="1800" dirty="0" err="1"/>
              <a:t>ґрати</a:t>
            </a:r>
            <a:r>
              <a:rPr lang="ru-RU" sz="1800" dirty="0"/>
              <a:t>,</a:t>
            </a:r>
          </a:p>
          <a:p>
            <a:pPr marL="0" indent="0">
              <a:buNone/>
            </a:pPr>
            <a:r>
              <a:rPr lang="ru-RU" sz="1800" dirty="0" err="1" smtClean="0"/>
              <a:t>Помножені</a:t>
            </a:r>
            <a:r>
              <a:rPr lang="ru-RU" sz="1800" dirty="0" smtClean="0"/>
              <a:t> </a:t>
            </a:r>
            <a:r>
              <a:rPr lang="ru-RU" sz="1800" dirty="0"/>
              <a:t>в очах </a:t>
            </a:r>
            <a:r>
              <a:rPr lang="ru-RU" sz="1800" dirty="0" err="1"/>
              <a:t>увостократ</a:t>
            </a:r>
            <a:r>
              <a:rPr lang="ru-RU" sz="1800" dirty="0"/>
              <a:t>.</a:t>
            </a:r>
          </a:p>
          <a:p>
            <a:endParaRPr lang="ru-RU" dirty="0"/>
          </a:p>
        </p:txBody>
      </p:sp>
    </p:spTree>
    <p:extLst>
      <p:ext uri="{BB962C8B-B14F-4D97-AF65-F5344CB8AC3E}">
        <p14:creationId xmlns:p14="http://schemas.microsoft.com/office/powerpoint/2010/main" val="11091022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123</TotalTime>
  <Words>620</Words>
  <Application>Microsoft Office PowerPoint</Application>
  <PresentationFormat>Экран (4:3)</PresentationFormat>
  <Paragraphs>124</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NewsPrint</vt:lpstr>
      <vt:lpstr>Перекладацька діяльність Василя Стуса</vt:lpstr>
      <vt:lpstr>1938-1985</vt:lpstr>
      <vt:lpstr>Редьярд Кіплінг               Джон Кіплінг </vt:lpstr>
      <vt:lpstr>Родинне фото </vt:lpstr>
      <vt:lpstr>Підрядковий переклад  Якщо можеш зустріти Тріумф та Катастрофу Й приймати цих двох шахраїв (ошуканців) однаково</vt:lpstr>
      <vt:lpstr>Підрядковий переклад Якщо ти можеш витримати правду, яку почув, Перекручену негідниками, щоб розставити пастки для дурнів, Або бачити те, чому ти віддав своє життя,  зруйнованим  Й, згорблений, відбудувати його старим інструментом.</vt:lpstr>
      <vt:lpstr>Райнер Марія Рільке </vt:lpstr>
      <vt:lpstr>Барс </vt:lpstr>
      <vt:lpstr>Оригінал  Der Panther  Sein Blick ist vom Voruebergehn der Staebe  So mued geworden, dass er nichts mehr haelt.  Ihm ist, als ob es tausend Staebe gaebe  und hinter tausend Staeben keine Welt. </vt:lpstr>
      <vt:lpstr>ВОЛЯ </vt:lpstr>
      <vt:lpstr>«Сонети до Орфея»  Райнер Рільке</vt:lpstr>
      <vt:lpstr>Емоційно-експресивна лексика - це слова, що, крім називання предмета, передають ще й його суб'єктивну оцінку мовцем.  </vt:lpstr>
      <vt:lpstr>Презентация PowerPoint</vt:lpstr>
      <vt:lpstr>Валентина Попелюх –  дружина Василя Стуса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Перекладацька діяльність Василя Стуса</dc:title>
  <dc:creator>school2</dc:creator>
  <cp:lastModifiedBy>school2</cp:lastModifiedBy>
  <cp:revision>12</cp:revision>
  <dcterms:created xsi:type="dcterms:W3CDTF">2017-03-14T14:15:42Z</dcterms:created>
  <dcterms:modified xsi:type="dcterms:W3CDTF">2017-03-14T16:33:41Z</dcterms:modified>
</cp:coreProperties>
</file>